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29.jpg" ContentType="image/jpg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78" r:id="rId5"/>
    <p:sldId id="256" r:id="rId6"/>
    <p:sldId id="258" r:id="rId7"/>
    <p:sldId id="259" r:id="rId8"/>
    <p:sldId id="284" r:id="rId9"/>
    <p:sldId id="285" r:id="rId10"/>
    <p:sldId id="270" r:id="rId11"/>
    <p:sldId id="273" r:id="rId12"/>
    <p:sldId id="286" r:id="rId13"/>
    <p:sldId id="287" r:id="rId14"/>
    <p:sldId id="271" r:id="rId15"/>
    <p:sldId id="279" r:id="rId16"/>
    <p:sldId id="276" r:id="rId17"/>
    <p:sldId id="277" r:id="rId18"/>
    <p:sldId id="272" r:id="rId19"/>
    <p:sldId id="274" r:id="rId20"/>
    <p:sldId id="282" r:id="rId21"/>
    <p:sldId id="283" r:id="rId22"/>
    <p:sldId id="281" r:id="rId23"/>
    <p:sldId id="280" r:id="rId24"/>
    <p:sldId id="269" r:id="rId25"/>
  </p:sldIdLst>
  <p:sldSz cx="9906000" cy="6858000" type="A4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D40"/>
    <a:srgbClr val="C0504D"/>
    <a:srgbClr val="367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81FE17-367E-4613-A4D4-D70BB020415A}" v="11" dt="2021-06-14T09:48:21.3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4"/>
    <p:restoredTop sz="90272" autoAdjust="0"/>
  </p:normalViewPr>
  <p:slideViewPr>
    <p:cSldViewPr snapToGrid="0" snapToObjects="1" showGuides="1">
      <p:cViewPr varScale="1">
        <p:scale>
          <a:sx n="60" d="100"/>
          <a:sy n="60" d="100"/>
        </p:scale>
        <p:origin x="488" y="44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lana Jakoubková" userId="d7e7c177-5d4f-444a-96f2-f02d5dc734c9" providerId="ADAL" clId="{9D28547A-1760-4202-AEFD-785388A334EE}"/>
    <pc:docChg chg="undo custSel addSld delSld modSld">
      <pc:chgData name="Jolana Jakoubková" userId="d7e7c177-5d4f-444a-96f2-f02d5dc734c9" providerId="ADAL" clId="{9D28547A-1760-4202-AEFD-785388A334EE}" dt="2021-04-26T15:18:47.502" v="370" actId="14100"/>
      <pc:docMkLst>
        <pc:docMk/>
      </pc:docMkLst>
      <pc:sldChg chg="modSp mod">
        <pc:chgData name="Jolana Jakoubková" userId="d7e7c177-5d4f-444a-96f2-f02d5dc734c9" providerId="ADAL" clId="{9D28547A-1760-4202-AEFD-785388A334EE}" dt="2021-04-07T13:26:49.433" v="355" actId="2711"/>
        <pc:sldMkLst>
          <pc:docMk/>
          <pc:sldMk cId="0" sldId="270"/>
        </pc:sldMkLst>
        <pc:spChg chg="mod">
          <ac:chgData name="Jolana Jakoubková" userId="d7e7c177-5d4f-444a-96f2-f02d5dc734c9" providerId="ADAL" clId="{9D28547A-1760-4202-AEFD-785388A334EE}" dt="2021-04-07T13:26:49.433" v="355" actId="2711"/>
          <ac:spMkLst>
            <pc:docMk/>
            <pc:sldMk cId="0" sldId="270"/>
            <ac:spMk id="6" creationId="{00000000-0000-0000-0000-000000000000}"/>
          </ac:spMkLst>
        </pc:spChg>
        <pc:picChg chg="mod">
          <ac:chgData name="Jolana Jakoubková" userId="d7e7c177-5d4f-444a-96f2-f02d5dc734c9" providerId="ADAL" clId="{9D28547A-1760-4202-AEFD-785388A334EE}" dt="2021-04-07T13:23:43.037" v="332" actId="1076"/>
          <ac:picMkLst>
            <pc:docMk/>
            <pc:sldMk cId="0" sldId="270"/>
            <ac:picMk id="8" creationId="{00000000-0000-0000-0000-000000000000}"/>
          </ac:picMkLst>
        </pc:picChg>
      </pc:sldChg>
      <pc:sldChg chg="addSp delSp modSp mod">
        <pc:chgData name="Jolana Jakoubková" userId="d7e7c177-5d4f-444a-96f2-f02d5dc734c9" providerId="ADAL" clId="{9D28547A-1760-4202-AEFD-785388A334EE}" dt="2021-04-07T12:43:45.021" v="75" actId="1076"/>
        <pc:sldMkLst>
          <pc:docMk/>
          <pc:sldMk cId="1366929191" sldId="278"/>
        </pc:sldMkLst>
        <pc:spChg chg="mod">
          <ac:chgData name="Jolana Jakoubková" userId="d7e7c177-5d4f-444a-96f2-f02d5dc734c9" providerId="ADAL" clId="{9D28547A-1760-4202-AEFD-785388A334EE}" dt="2021-04-07T12:43:37.531" v="74" actId="20577"/>
          <ac:spMkLst>
            <pc:docMk/>
            <pc:sldMk cId="1366929191" sldId="278"/>
            <ac:spMk id="3" creationId="{00000000-0000-0000-0000-000000000000}"/>
          </ac:spMkLst>
        </pc:spChg>
        <pc:picChg chg="del">
          <ac:chgData name="Jolana Jakoubková" userId="d7e7c177-5d4f-444a-96f2-f02d5dc734c9" providerId="ADAL" clId="{9D28547A-1760-4202-AEFD-785388A334EE}" dt="2021-04-07T12:42:18.795" v="57" actId="478"/>
          <ac:picMkLst>
            <pc:docMk/>
            <pc:sldMk cId="1366929191" sldId="278"/>
            <ac:picMk id="2" creationId="{A5B210A5-2717-9144-A793-B459EFA1647A}"/>
          </ac:picMkLst>
        </pc:picChg>
        <pc:picChg chg="add mod">
          <ac:chgData name="Jolana Jakoubková" userId="d7e7c177-5d4f-444a-96f2-f02d5dc734c9" providerId="ADAL" clId="{9D28547A-1760-4202-AEFD-785388A334EE}" dt="2021-04-07T12:43:45.021" v="75" actId="1076"/>
          <ac:picMkLst>
            <pc:docMk/>
            <pc:sldMk cId="1366929191" sldId="278"/>
            <ac:picMk id="6" creationId="{9110F4FB-AE9C-4244-8C6D-9247EDD61047}"/>
          </ac:picMkLst>
        </pc:picChg>
      </pc:sldChg>
      <pc:sldChg chg="addSp delSp modSp add del mod">
        <pc:chgData name="Jolana Jakoubková" userId="d7e7c177-5d4f-444a-96f2-f02d5dc734c9" providerId="ADAL" clId="{9D28547A-1760-4202-AEFD-785388A334EE}" dt="2021-04-26T15:18:47.502" v="370" actId="14100"/>
        <pc:sldMkLst>
          <pc:docMk/>
          <pc:sldMk cId="399727518" sldId="279"/>
        </pc:sldMkLst>
        <pc:spChg chg="mod">
          <ac:chgData name="Jolana Jakoubková" userId="d7e7c177-5d4f-444a-96f2-f02d5dc734c9" providerId="ADAL" clId="{9D28547A-1760-4202-AEFD-785388A334EE}" dt="2021-04-26T15:17:21.351" v="357" actId="6549"/>
          <ac:spMkLst>
            <pc:docMk/>
            <pc:sldMk cId="399727518" sldId="279"/>
            <ac:spMk id="5" creationId="{00000000-0000-0000-0000-000000000000}"/>
          </ac:spMkLst>
        </pc:spChg>
        <pc:spChg chg="del mod">
          <ac:chgData name="Jolana Jakoubková" userId="d7e7c177-5d4f-444a-96f2-f02d5dc734c9" providerId="ADAL" clId="{9D28547A-1760-4202-AEFD-785388A334EE}" dt="2021-04-26T15:17:33.104" v="362" actId="478"/>
          <ac:spMkLst>
            <pc:docMk/>
            <pc:sldMk cId="399727518" sldId="279"/>
            <ac:spMk id="6" creationId="{00000000-0000-0000-0000-000000000000}"/>
          </ac:spMkLst>
        </pc:spChg>
        <pc:spChg chg="mod">
          <ac:chgData name="Jolana Jakoubková" userId="d7e7c177-5d4f-444a-96f2-f02d5dc734c9" providerId="ADAL" clId="{9D28547A-1760-4202-AEFD-785388A334EE}" dt="2021-04-26T15:17:24.596" v="359" actId="6549"/>
          <ac:spMkLst>
            <pc:docMk/>
            <pc:sldMk cId="399727518" sldId="279"/>
            <ac:spMk id="8" creationId="{00000000-0000-0000-0000-000000000000}"/>
          </ac:spMkLst>
        </pc:spChg>
        <pc:spChg chg="del">
          <ac:chgData name="Jolana Jakoubková" userId="d7e7c177-5d4f-444a-96f2-f02d5dc734c9" providerId="ADAL" clId="{9D28547A-1760-4202-AEFD-785388A334EE}" dt="2021-04-26T15:17:28.684" v="360" actId="478"/>
          <ac:spMkLst>
            <pc:docMk/>
            <pc:sldMk cId="399727518" sldId="279"/>
            <ac:spMk id="9" creationId="{00000000-0000-0000-0000-000000000000}"/>
          </ac:spMkLst>
        </pc:spChg>
        <pc:spChg chg="add mod">
          <ac:chgData name="Jolana Jakoubková" userId="d7e7c177-5d4f-444a-96f2-f02d5dc734c9" providerId="ADAL" clId="{9D28547A-1760-4202-AEFD-785388A334EE}" dt="2021-04-26T15:18:09.048" v="366" actId="14100"/>
          <ac:spMkLst>
            <pc:docMk/>
            <pc:sldMk cId="399727518" sldId="279"/>
            <ac:spMk id="10" creationId="{926F1F94-04CC-40CF-9DEB-BDE27A51E3D2}"/>
          </ac:spMkLst>
        </pc:spChg>
        <pc:graphicFrameChg chg="mod modGraphic">
          <ac:chgData name="Jolana Jakoubková" userId="d7e7c177-5d4f-444a-96f2-f02d5dc734c9" providerId="ADAL" clId="{9D28547A-1760-4202-AEFD-785388A334EE}" dt="2021-04-26T15:18:47.502" v="370" actId="14100"/>
          <ac:graphicFrameMkLst>
            <pc:docMk/>
            <pc:sldMk cId="399727518" sldId="279"/>
            <ac:graphicFrameMk id="4" creationId="{01FBC57B-FB61-478C-A91C-0AE2DAD48D55}"/>
          </ac:graphicFrameMkLst>
        </pc:graphicFrameChg>
        <pc:picChg chg="mod">
          <ac:chgData name="Jolana Jakoubková" userId="d7e7c177-5d4f-444a-96f2-f02d5dc734c9" providerId="ADAL" clId="{9D28547A-1760-4202-AEFD-785388A334EE}" dt="2021-04-26T15:18:47.502" v="370" actId="14100"/>
          <ac:picMkLst>
            <pc:docMk/>
            <pc:sldMk cId="399727518" sldId="279"/>
            <ac:picMk id="6" creationId="{00000000-0008-0000-0000-000007000000}"/>
          </ac:picMkLst>
        </pc:picChg>
        <pc:picChg chg="mod">
          <ac:chgData name="Jolana Jakoubková" userId="d7e7c177-5d4f-444a-96f2-f02d5dc734c9" providerId="ADAL" clId="{9D28547A-1760-4202-AEFD-785388A334EE}" dt="2021-04-26T15:18:47.502" v="370" actId="14100"/>
          <ac:picMkLst>
            <pc:docMk/>
            <pc:sldMk cId="399727518" sldId="279"/>
            <ac:picMk id="7" creationId="{8297AFFE-7887-4774-8E8A-E27AF077597A}"/>
          </ac:picMkLst>
        </pc:picChg>
      </pc:sldChg>
      <pc:sldChg chg="addSp">
        <pc:chgData name="Jolana Jakoubková" userId="d7e7c177-5d4f-444a-96f2-f02d5dc734c9" providerId="ADAL" clId="{9D28547A-1760-4202-AEFD-785388A334EE}" dt="2021-04-26T15:18:28.457" v="367"/>
        <pc:sldMkLst>
          <pc:docMk/>
          <pc:sldMk cId="2722556115" sldId="279"/>
        </pc:sldMkLst>
        <pc:picChg chg="add">
          <ac:chgData name="Jolana Jakoubková" userId="d7e7c177-5d4f-444a-96f2-f02d5dc734c9" providerId="ADAL" clId="{9D28547A-1760-4202-AEFD-785388A334EE}" dt="2021-04-26T15:18:28.457" v="367"/>
          <ac:picMkLst>
            <pc:docMk/>
            <pc:sldMk cId="2722556115" sldId="279"/>
            <ac:picMk id="6" creationId="{00000000-0008-0000-0000-000007000000}"/>
          </ac:picMkLst>
        </pc:picChg>
        <pc:picChg chg="add">
          <ac:chgData name="Jolana Jakoubková" userId="d7e7c177-5d4f-444a-96f2-f02d5dc734c9" providerId="ADAL" clId="{9D28547A-1760-4202-AEFD-785388A334EE}" dt="2021-04-26T15:18:28.457" v="367"/>
          <ac:picMkLst>
            <pc:docMk/>
            <pc:sldMk cId="2722556115" sldId="279"/>
            <ac:picMk id="7" creationId="{8297AFFE-7887-4774-8E8A-E27AF077597A}"/>
          </ac:picMkLst>
        </pc:picChg>
      </pc:sldChg>
    </pc:docChg>
  </pc:docChgLst>
  <pc:docChgLst>
    <pc:chgData name="Jolana Jakoubková" userId="d7e7c177-5d4f-444a-96f2-f02d5dc734c9" providerId="ADAL" clId="{1081FE17-367E-4613-A4D4-D70BB020415A}"/>
    <pc:docChg chg="undo custSel addSld delSld modSld sldOrd">
      <pc:chgData name="Jolana Jakoubková" userId="d7e7c177-5d4f-444a-96f2-f02d5dc734c9" providerId="ADAL" clId="{1081FE17-367E-4613-A4D4-D70BB020415A}" dt="2021-06-14T09:48:46.216" v="2807" actId="1076"/>
      <pc:docMkLst>
        <pc:docMk/>
      </pc:docMkLst>
      <pc:sldChg chg="delSp modSp mod">
        <pc:chgData name="Jolana Jakoubková" userId="d7e7c177-5d4f-444a-96f2-f02d5dc734c9" providerId="ADAL" clId="{1081FE17-367E-4613-A4D4-D70BB020415A}" dt="2021-05-18T12:25:24.819" v="4" actId="6549"/>
        <pc:sldMkLst>
          <pc:docMk/>
          <pc:sldMk cId="0" sldId="256"/>
        </pc:sldMkLst>
        <pc:spChg chg="mod">
          <ac:chgData name="Jolana Jakoubková" userId="d7e7c177-5d4f-444a-96f2-f02d5dc734c9" providerId="ADAL" clId="{1081FE17-367E-4613-A4D4-D70BB020415A}" dt="2021-05-18T12:25:24.819" v="4" actId="6549"/>
          <ac:spMkLst>
            <pc:docMk/>
            <pc:sldMk cId="0" sldId="256"/>
            <ac:spMk id="3" creationId="{00000000-0000-0000-0000-000000000000}"/>
          </ac:spMkLst>
        </pc:spChg>
        <pc:picChg chg="del">
          <ac:chgData name="Jolana Jakoubková" userId="d7e7c177-5d4f-444a-96f2-f02d5dc734c9" providerId="ADAL" clId="{1081FE17-367E-4613-A4D4-D70BB020415A}" dt="2021-05-18T12:25:12.732" v="0" actId="478"/>
          <ac:picMkLst>
            <pc:docMk/>
            <pc:sldMk cId="0" sldId="256"/>
            <ac:picMk id="2" creationId="{A5B210A5-2717-9144-A793-B459EFA1647A}"/>
          </ac:picMkLst>
        </pc:picChg>
      </pc:sldChg>
      <pc:sldChg chg="modSp mod">
        <pc:chgData name="Jolana Jakoubková" userId="d7e7c177-5d4f-444a-96f2-f02d5dc734c9" providerId="ADAL" clId="{1081FE17-367E-4613-A4D4-D70BB020415A}" dt="2021-05-18T12:26:47.807" v="101" actId="6549"/>
        <pc:sldMkLst>
          <pc:docMk/>
          <pc:sldMk cId="0" sldId="259"/>
        </pc:sldMkLst>
        <pc:spChg chg="mod">
          <ac:chgData name="Jolana Jakoubková" userId="d7e7c177-5d4f-444a-96f2-f02d5dc734c9" providerId="ADAL" clId="{1081FE17-367E-4613-A4D4-D70BB020415A}" dt="2021-05-18T12:26:47.807" v="101" actId="6549"/>
          <ac:spMkLst>
            <pc:docMk/>
            <pc:sldMk cId="0" sldId="259"/>
            <ac:spMk id="5" creationId="{00000000-0000-0000-0000-000000000000}"/>
          </ac:spMkLst>
        </pc:spChg>
      </pc:sldChg>
      <pc:sldChg chg="del">
        <pc:chgData name="Jolana Jakoubková" userId="d7e7c177-5d4f-444a-96f2-f02d5dc734c9" providerId="ADAL" clId="{1081FE17-367E-4613-A4D4-D70BB020415A}" dt="2021-05-18T12:42:18.949" v="410" actId="47"/>
        <pc:sldMkLst>
          <pc:docMk/>
          <pc:sldMk cId="0" sldId="268"/>
        </pc:sldMkLst>
      </pc:sldChg>
      <pc:sldChg chg="modSp mod ord">
        <pc:chgData name="Jolana Jakoubková" userId="d7e7c177-5d4f-444a-96f2-f02d5dc734c9" providerId="ADAL" clId="{1081FE17-367E-4613-A4D4-D70BB020415A}" dt="2021-06-13T14:53:50.118" v="2706" actId="207"/>
        <pc:sldMkLst>
          <pc:docMk/>
          <pc:sldMk cId="0" sldId="270"/>
        </pc:sldMkLst>
        <pc:spChg chg="mod">
          <ac:chgData name="Jolana Jakoubková" userId="d7e7c177-5d4f-444a-96f2-f02d5dc734c9" providerId="ADAL" clId="{1081FE17-367E-4613-A4D4-D70BB020415A}" dt="2021-06-13T14:47:13.101" v="2593" actId="1076"/>
          <ac:spMkLst>
            <pc:docMk/>
            <pc:sldMk cId="0" sldId="270"/>
            <ac:spMk id="5" creationId="{00000000-0000-0000-0000-000000000000}"/>
          </ac:spMkLst>
        </pc:spChg>
        <pc:spChg chg="mod">
          <ac:chgData name="Jolana Jakoubková" userId="d7e7c177-5d4f-444a-96f2-f02d5dc734c9" providerId="ADAL" clId="{1081FE17-367E-4613-A4D4-D70BB020415A}" dt="2021-06-13T14:53:50.118" v="2706" actId="207"/>
          <ac:spMkLst>
            <pc:docMk/>
            <pc:sldMk cId="0" sldId="270"/>
            <ac:spMk id="6" creationId="{00000000-0000-0000-0000-000000000000}"/>
          </ac:spMkLst>
        </pc:spChg>
      </pc:sldChg>
      <pc:sldChg chg="modSp mod ord">
        <pc:chgData name="Jolana Jakoubková" userId="d7e7c177-5d4f-444a-96f2-f02d5dc734c9" providerId="ADAL" clId="{1081FE17-367E-4613-A4D4-D70BB020415A}" dt="2021-06-11T09:20:48.674" v="2331"/>
        <pc:sldMkLst>
          <pc:docMk/>
          <pc:sldMk cId="3496051137" sldId="271"/>
        </pc:sldMkLst>
        <pc:spChg chg="mod">
          <ac:chgData name="Jolana Jakoubková" userId="d7e7c177-5d4f-444a-96f2-f02d5dc734c9" providerId="ADAL" clId="{1081FE17-367E-4613-A4D4-D70BB020415A}" dt="2021-05-18T12:31:00.999" v="125" actId="6549"/>
          <ac:spMkLst>
            <pc:docMk/>
            <pc:sldMk cId="3496051137" sldId="271"/>
            <ac:spMk id="5" creationId="{2AF5D662-8954-EA46-9868-961ECDE34F7A}"/>
          </ac:spMkLst>
        </pc:spChg>
      </pc:sldChg>
      <pc:sldChg chg="modSp mod">
        <pc:chgData name="Jolana Jakoubková" userId="d7e7c177-5d4f-444a-96f2-f02d5dc734c9" providerId="ADAL" clId="{1081FE17-367E-4613-A4D4-D70BB020415A}" dt="2021-06-11T09:58:54.889" v="2371" actId="20577"/>
        <pc:sldMkLst>
          <pc:docMk/>
          <pc:sldMk cId="45454534" sldId="272"/>
        </pc:sldMkLst>
        <pc:spChg chg="mod">
          <ac:chgData name="Jolana Jakoubková" userId="d7e7c177-5d4f-444a-96f2-f02d5dc734c9" providerId="ADAL" clId="{1081FE17-367E-4613-A4D4-D70BB020415A}" dt="2021-06-11T09:58:54.889" v="2371" actId="20577"/>
          <ac:spMkLst>
            <pc:docMk/>
            <pc:sldMk cId="45454534" sldId="272"/>
            <ac:spMk id="5" creationId="{20D76360-9BDC-1B40-829A-F08B00E12258}"/>
          </ac:spMkLst>
        </pc:spChg>
      </pc:sldChg>
      <pc:sldChg chg="modSp mod ord modNotesTx">
        <pc:chgData name="Jolana Jakoubková" userId="d7e7c177-5d4f-444a-96f2-f02d5dc734c9" providerId="ADAL" clId="{1081FE17-367E-4613-A4D4-D70BB020415A}" dt="2021-06-11T09:20:32.182" v="2327"/>
        <pc:sldMkLst>
          <pc:docMk/>
          <pc:sldMk cId="1635889602" sldId="273"/>
        </pc:sldMkLst>
        <pc:spChg chg="mod">
          <ac:chgData name="Jolana Jakoubková" userId="d7e7c177-5d4f-444a-96f2-f02d5dc734c9" providerId="ADAL" clId="{1081FE17-367E-4613-A4D4-D70BB020415A}" dt="2021-05-18T13:01:17.284" v="635" actId="113"/>
          <ac:spMkLst>
            <pc:docMk/>
            <pc:sldMk cId="1635889602" sldId="273"/>
            <ac:spMk id="5" creationId="{3CDC2967-B1D5-C446-84DC-FAD0D20EC591}"/>
          </ac:spMkLst>
        </pc:spChg>
      </pc:sldChg>
      <pc:sldChg chg="modSp mod">
        <pc:chgData name="Jolana Jakoubková" userId="d7e7c177-5d4f-444a-96f2-f02d5dc734c9" providerId="ADAL" clId="{1081FE17-367E-4613-A4D4-D70BB020415A}" dt="2021-06-01T11:53:31.236" v="2308" actId="20577"/>
        <pc:sldMkLst>
          <pc:docMk/>
          <pc:sldMk cId="3453319716" sldId="274"/>
        </pc:sldMkLst>
        <pc:spChg chg="mod">
          <ac:chgData name="Jolana Jakoubková" userId="d7e7c177-5d4f-444a-96f2-f02d5dc734c9" providerId="ADAL" clId="{1081FE17-367E-4613-A4D4-D70BB020415A}" dt="2021-06-01T11:53:31.236" v="2308" actId="20577"/>
          <ac:spMkLst>
            <pc:docMk/>
            <pc:sldMk cId="3453319716" sldId="274"/>
            <ac:spMk id="10" creationId="{C2C27386-5984-DE4D-99BC-D14C5DB3508F}"/>
          </ac:spMkLst>
        </pc:spChg>
      </pc:sldChg>
      <pc:sldChg chg="modSp mod">
        <pc:chgData name="Jolana Jakoubková" userId="d7e7c177-5d4f-444a-96f2-f02d5dc734c9" providerId="ADAL" clId="{1081FE17-367E-4613-A4D4-D70BB020415A}" dt="2021-06-11T12:06:09.801" v="2499" actId="1036"/>
        <pc:sldMkLst>
          <pc:docMk/>
          <pc:sldMk cId="1978916437" sldId="276"/>
        </pc:sldMkLst>
        <pc:spChg chg="mod">
          <ac:chgData name="Jolana Jakoubková" userId="d7e7c177-5d4f-444a-96f2-f02d5dc734c9" providerId="ADAL" clId="{1081FE17-367E-4613-A4D4-D70BB020415A}" dt="2021-06-11T12:06:09.801" v="2499" actId="1036"/>
          <ac:spMkLst>
            <pc:docMk/>
            <pc:sldMk cId="1978916437" sldId="276"/>
            <ac:spMk id="10" creationId="{1BB4C5A4-C504-7B4D-ACA3-50906398D01A}"/>
          </ac:spMkLst>
        </pc:spChg>
      </pc:sldChg>
      <pc:sldChg chg="modSp mod ord">
        <pc:chgData name="Jolana Jakoubková" userId="d7e7c177-5d4f-444a-96f2-f02d5dc734c9" providerId="ADAL" clId="{1081FE17-367E-4613-A4D4-D70BB020415A}" dt="2021-06-11T09:21:11.934" v="2333"/>
        <pc:sldMkLst>
          <pc:docMk/>
          <pc:sldMk cId="858293414" sldId="277"/>
        </pc:sldMkLst>
        <pc:spChg chg="mod">
          <ac:chgData name="Jolana Jakoubková" userId="d7e7c177-5d4f-444a-96f2-f02d5dc734c9" providerId="ADAL" clId="{1081FE17-367E-4613-A4D4-D70BB020415A}" dt="2021-05-18T12:32:19.726" v="137" actId="6549"/>
          <ac:spMkLst>
            <pc:docMk/>
            <pc:sldMk cId="858293414" sldId="277"/>
            <ac:spMk id="5" creationId="{C1D65F99-0229-6D4C-BA04-C869F5C84CBF}"/>
          </ac:spMkLst>
        </pc:spChg>
      </pc:sldChg>
      <pc:sldChg chg="addSp delSp modSp mod modNotesTx">
        <pc:chgData name="Jolana Jakoubková" userId="d7e7c177-5d4f-444a-96f2-f02d5dc734c9" providerId="ADAL" clId="{1081FE17-367E-4613-A4D4-D70BB020415A}" dt="2021-06-13T10:18:05.590" v="2530" actId="14734"/>
        <pc:sldMkLst>
          <pc:docMk/>
          <pc:sldMk cId="399727518" sldId="279"/>
        </pc:sldMkLst>
        <pc:spChg chg="add del mod">
          <ac:chgData name="Jolana Jakoubková" userId="d7e7c177-5d4f-444a-96f2-f02d5dc734c9" providerId="ADAL" clId="{1081FE17-367E-4613-A4D4-D70BB020415A}" dt="2021-06-11T12:05:54.530" v="2497" actId="767"/>
          <ac:spMkLst>
            <pc:docMk/>
            <pc:sldMk cId="399727518" sldId="279"/>
            <ac:spMk id="3" creationId="{5E0DAAC6-8F6C-4A66-9A44-C7DB4C34AB7F}"/>
          </ac:spMkLst>
        </pc:spChg>
        <pc:graphicFrameChg chg="mod modGraphic">
          <ac:chgData name="Jolana Jakoubková" userId="d7e7c177-5d4f-444a-96f2-f02d5dc734c9" providerId="ADAL" clId="{1081FE17-367E-4613-A4D4-D70BB020415A}" dt="2021-06-13T10:18:05.590" v="2530" actId="14734"/>
          <ac:graphicFrameMkLst>
            <pc:docMk/>
            <pc:sldMk cId="399727518" sldId="279"/>
            <ac:graphicFrameMk id="4" creationId="{01FBC57B-FB61-478C-A91C-0AE2DAD48D55}"/>
          </ac:graphicFrameMkLst>
        </pc:graphicFrameChg>
        <pc:picChg chg="del">
          <ac:chgData name="Jolana Jakoubková" userId="d7e7c177-5d4f-444a-96f2-f02d5dc734c9" providerId="ADAL" clId="{1081FE17-367E-4613-A4D4-D70BB020415A}" dt="2021-05-18T12:27:06.153" v="102" actId="478"/>
          <ac:picMkLst>
            <pc:docMk/>
            <pc:sldMk cId="399727518" sldId="279"/>
            <ac:picMk id="6" creationId="{00000000-0008-0000-0000-000007000000}"/>
          </ac:picMkLst>
        </pc:picChg>
      </pc:sldChg>
      <pc:sldChg chg="modSp add mod">
        <pc:chgData name="Jolana Jakoubková" userId="d7e7c177-5d4f-444a-96f2-f02d5dc734c9" providerId="ADAL" clId="{1081FE17-367E-4613-A4D4-D70BB020415A}" dt="2021-05-18T12:36:04.600" v="181" actId="6549"/>
        <pc:sldMkLst>
          <pc:docMk/>
          <pc:sldMk cId="1177459824" sldId="280"/>
        </pc:sldMkLst>
        <pc:spChg chg="mod">
          <ac:chgData name="Jolana Jakoubková" userId="d7e7c177-5d4f-444a-96f2-f02d5dc734c9" providerId="ADAL" clId="{1081FE17-367E-4613-A4D4-D70BB020415A}" dt="2021-05-18T12:36:04.600" v="181" actId="6549"/>
          <ac:spMkLst>
            <pc:docMk/>
            <pc:sldMk cId="1177459824" sldId="280"/>
            <ac:spMk id="4" creationId="{00000000-0000-0000-0000-000000000000}"/>
          </ac:spMkLst>
        </pc:spChg>
      </pc:sldChg>
      <pc:sldChg chg="addSp delSp modSp add mod">
        <pc:chgData name="Jolana Jakoubková" userId="d7e7c177-5d4f-444a-96f2-f02d5dc734c9" providerId="ADAL" clId="{1081FE17-367E-4613-A4D4-D70BB020415A}" dt="2021-05-18T13:07:13.129" v="660" actId="1076"/>
        <pc:sldMkLst>
          <pc:docMk/>
          <pc:sldMk cId="1169401919" sldId="281"/>
        </pc:sldMkLst>
        <pc:spChg chg="mod">
          <ac:chgData name="Jolana Jakoubková" userId="d7e7c177-5d4f-444a-96f2-f02d5dc734c9" providerId="ADAL" clId="{1081FE17-367E-4613-A4D4-D70BB020415A}" dt="2021-05-18T13:07:08.123" v="659" actId="1076"/>
          <ac:spMkLst>
            <pc:docMk/>
            <pc:sldMk cId="1169401919" sldId="281"/>
            <ac:spMk id="4" creationId="{00000000-0000-0000-0000-000000000000}"/>
          </ac:spMkLst>
        </pc:spChg>
        <pc:spChg chg="add mod">
          <ac:chgData name="Jolana Jakoubková" userId="d7e7c177-5d4f-444a-96f2-f02d5dc734c9" providerId="ADAL" clId="{1081FE17-367E-4613-A4D4-D70BB020415A}" dt="2021-05-18T13:06:59.190" v="658" actId="1076"/>
          <ac:spMkLst>
            <pc:docMk/>
            <pc:sldMk cId="1169401919" sldId="281"/>
            <ac:spMk id="5" creationId="{5AF1F139-EF4C-47E7-8D7E-72019744DFA9}"/>
          </ac:spMkLst>
        </pc:spChg>
        <pc:spChg chg="add mod">
          <ac:chgData name="Jolana Jakoubková" userId="d7e7c177-5d4f-444a-96f2-f02d5dc734c9" providerId="ADAL" clId="{1081FE17-367E-4613-A4D4-D70BB020415A}" dt="2021-05-18T12:38:55.245" v="233" actId="1076"/>
          <ac:spMkLst>
            <pc:docMk/>
            <pc:sldMk cId="1169401919" sldId="281"/>
            <ac:spMk id="6" creationId="{4038E58C-3070-442C-ACCB-A78DAA6E8BC5}"/>
          </ac:spMkLst>
        </pc:spChg>
        <pc:picChg chg="add del mod">
          <ac:chgData name="Jolana Jakoubková" userId="d7e7c177-5d4f-444a-96f2-f02d5dc734c9" providerId="ADAL" clId="{1081FE17-367E-4613-A4D4-D70BB020415A}" dt="2021-05-18T13:06:48.489" v="657" actId="478"/>
          <ac:picMkLst>
            <pc:docMk/>
            <pc:sldMk cId="1169401919" sldId="281"/>
            <ac:picMk id="7" creationId="{DFA50E9E-AAA0-4D45-A3D0-54D8CEA52E7A}"/>
          </ac:picMkLst>
        </pc:picChg>
        <pc:picChg chg="add mod">
          <ac:chgData name="Jolana Jakoubková" userId="d7e7c177-5d4f-444a-96f2-f02d5dc734c9" providerId="ADAL" clId="{1081FE17-367E-4613-A4D4-D70BB020415A}" dt="2021-05-18T13:07:13.129" v="660" actId="1076"/>
          <ac:picMkLst>
            <pc:docMk/>
            <pc:sldMk cId="1169401919" sldId="281"/>
            <ac:picMk id="8" creationId="{3E5ECB38-2272-4ED1-B8F6-C1543A7A7F29}"/>
          </ac:picMkLst>
        </pc:picChg>
        <pc:picChg chg="del">
          <ac:chgData name="Jolana Jakoubková" userId="d7e7c177-5d4f-444a-96f2-f02d5dc734c9" providerId="ADAL" clId="{1081FE17-367E-4613-A4D4-D70BB020415A}" dt="2021-05-18T12:37:45.197" v="226" actId="478"/>
          <ac:picMkLst>
            <pc:docMk/>
            <pc:sldMk cId="1169401919" sldId="281"/>
            <ac:picMk id="9" creationId="{00000000-0000-0000-0000-000000000000}"/>
          </ac:picMkLst>
        </pc:picChg>
      </pc:sldChg>
      <pc:sldChg chg="addSp delSp modSp add mod modNotesTx">
        <pc:chgData name="Jolana Jakoubková" userId="d7e7c177-5d4f-444a-96f2-f02d5dc734c9" providerId="ADAL" clId="{1081FE17-367E-4613-A4D4-D70BB020415A}" dt="2021-05-18T13:35:42.510" v="1081" actId="6549"/>
        <pc:sldMkLst>
          <pc:docMk/>
          <pc:sldMk cId="2499339745" sldId="282"/>
        </pc:sldMkLst>
        <pc:spChg chg="add mod">
          <ac:chgData name="Jolana Jakoubková" userId="d7e7c177-5d4f-444a-96f2-f02d5dc734c9" providerId="ADAL" clId="{1081FE17-367E-4613-A4D4-D70BB020415A}" dt="2021-05-18T13:35:42.510" v="1081" actId="6549"/>
          <ac:spMkLst>
            <pc:docMk/>
            <pc:sldMk cId="2499339745" sldId="282"/>
            <ac:spMk id="3" creationId="{864311D8-7EE7-41F2-9868-55FEF5C87D49}"/>
          </ac:spMkLst>
        </pc:spChg>
        <pc:spChg chg="mod">
          <ac:chgData name="Jolana Jakoubková" userId="d7e7c177-5d4f-444a-96f2-f02d5dc734c9" providerId="ADAL" clId="{1081FE17-367E-4613-A4D4-D70BB020415A}" dt="2021-05-18T12:45:49.279" v="442" actId="255"/>
          <ac:spMkLst>
            <pc:docMk/>
            <pc:sldMk cId="2499339745" sldId="282"/>
            <ac:spMk id="5" creationId="{00000000-0000-0000-0000-000000000000}"/>
          </ac:spMkLst>
        </pc:spChg>
        <pc:graphicFrameChg chg="del mod modGraphic">
          <ac:chgData name="Jolana Jakoubková" userId="d7e7c177-5d4f-444a-96f2-f02d5dc734c9" providerId="ADAL" clId="{1081FE17-367E-4613-A4D4-D70BB020415A}" dt="2021-05-18T12:44:32.251" v="420" actId="478"/>
          <ac:graphicFrameMkLst>
            <pc:docMk/>
            <pc:sldMk cId="2499339745" sldId="282"/>
            <ac:graphicFrameMk id="4" creationId="{01FBC57B-FB61-478C-A91C-0AE2DAD48D55}"/>
          </ac:graphicFrameMkLst>
        </pc:graphicFrameChg>
        <pc:graphicFrameChg chg="add mod">
          <ac:chgData name="Jolana Jakoubková" userId="d7e7c177-5d4f-444a-96f2-f02d5dc734c9" providerId="ADAL" clId="{1081FE17-367E-4613-A4D4-D70BB020415A}" dt="2021-05-18T12:45:00.665" v="422" actId="1076"/>
          <ac:graphicFrameMkLst>
            <pc:docMk/>
            <pc:sldMk cId="2499339745" sldId="282"/>
            <ac:graphicFrameMk id="9" creationId="{FE0E44B4-2AA8-4BAE-90D4-68945BCFA3E1}"/>
          </ac:graphicFrameMkLst>
        </pc:graphicFrameChg>
      </pc:sldChg>
      <pc:sldChg chg="addSp delSp modSp add mod">
        <pc:chgData name="Jolana Jakoubková" userId="d7e7c177-5d4f-444a-96f2-f02d5dc734c9" providerId="ADAL" clId="{1081FE17-367E-4613-A4D4-D70BB020415A}" dt="2021-05-24T13:27:14.624" v="2296" actId="478"/>
        <pc:sldMkLst>
          <pc:docMk/>
          <pc:sldMk cId="2790820761" sldId="283"/>
        </pc:sldMkLst>
        <pc:spChg chg="mod">
          <ac:chgData name="Jolana Jakoubková" userId="d7e7c177-5d4f-444a-96f2-f02d5dc734c9" providerId="ADAL" clId="{1081FE17-367E-4613-A4D4-D70BB020415A}" dt="2021-05-18T13:29:58.628" v="1072" actId="1076"/>
          <ac:spMkLst>
            <pc:docMk/>
            <pc:sldMk cId="2790820761" sldId="283"/>
            <ac:spMk id="3" creationId="{864311D8-7EE7-41F2-9868-55FEF5C87D49}"/>
          </ac:spMkLst>
        </pc:spChg>
        <pc:spChg chg="mod">
          <ac:chgData name="Jolana Jakoubková" userId="d7e7c177-5d4f-444a-96f2-f02d5dc734c9" providerId="ADAL" clId="{1081FE17-367E-4613-A4D4-D70BB020415A}" dt="2021-05-18T13:25:03.367" v="685" actId="6549"/>
          <ac:spMkLst>
            <pc:docMk/>
            <pc:sldMk cId="2790820761" sldId="283"/>
            <ac:spMk id="5" creationId="{00000000-0000-0000-0000-000000000000}"/>
          </ac:spMkLst>
        </pc:spChg>
        <pc:spChg chg="mod">
          <ac:chgData name="Jolana Jakoubková" userId="d7e7c177-5d4f-444a-96f2-f02d5dc734c9" providerId="ADAL" clId="{1081FE17-367E-4613-A4D4-D70BB020415A}" dt="2021-05-18T13:26:24.545" v="694" actId="1076"/>
          <ac:spMkLst>
            <pc:docMk/>
            <pc:sldMk cId="2790820761" sldId="283"/>
            <ac:spMk id="10" creationId="{926F1F94-04CC-40CF-9DEB-BDE27A51E3D2}"/>
          </ac:spMkLst>
        </pc:spChg>
        <pc:graphicFrameChg chg="del modGraphic">
          <ac:chgData name="Jolana Jakoubková" userId="d7e7c177-5d4f-444a-96f2-f02d5dc734c9" providerId="ADAL" clId="{1081FE17-367E-4613-A4D4-D70BB020415A}" dt="2021-05-18T13:25:48.960" v="689" actId="478"/>
          <ac:graphicFrameMkLst>
            <pc:docMk/>
            <pc:sldMk cId="2790820761" sldId="283"/>
            <ac:graphicFrameMk id="9" creationId="{FE0E44B4-2AA8-4BAE-90D4-68945BCFA3E1}"/>
          </ac:graphicFrameMkLst>
        </pc:graphicFrameChg>
        <pc:graphicFrameChg chg="add mod modGraphic">
          <ac:chgData name="Jolana Jakoubková" userId="d7e7c177-5d4f-444a-96f2-f02d5dc734c9" providerId="ADAL" clId="{1081FE17-367E-4613-A4D4-D70BB020415A}" dt="2021-05-24T13:27:04.346" v="2295" actId="20577"/>
          <ac:graphicFrameMkLst>
            <pc:docMk/>
            <pc:sldMk cId="2790820761" sldId="283"/>
            <ac:graphicFrameMk id="11" creationId="{D85392AF-08E2-4C34-9554-41F618E8121C}"/>
          </ac:graphicFrameMkLst>
        </pc:graphicFrameChg>
        <pc:picChg chg="del">
          <ac:chgData name="Jolana Jakoubková" userId="d7e7c177-5d4f-444a-96f2-f02d5dc734c9" providerId="ADAL" clId="{1081FE17-367E-4613-A4D4-D70BB020415A}" dt="2021-05-24T13:27:14.624" v="2296" actId="478"/>
          <ac:picMkLst>
            <pc:docMk/>
            <pc:sldMk cId="2790820761" sldId="283"/>
            <ac:picMk id="7" creationId="{8297AFFE-7887-4774-8E8A-E27AF077597A}"/>
          </ac:picMkLst>
        </pc:picChg>
      </pc:sldChg>
      <pc:sldChg chg="addSp delSp modSp add mod ord">
        <pc:chgData name="Jolana Jakoubková" userId="d7e7c177-5d4f-444a-96f2-f02d5dc734c9" providerId="ADAL" clId="{1081FE17-367E-4613-A4D4-D70BB020415A}" dt="2021-06-14T09:48:46.216" v="2807" actId="1076"/>
        <pc:sldMkLst>
          <pc:docMk/>
          <pc:sldMk cId="2452564690" sldId="284"/>
        </pc:sldMkLst>
        <pc:spChg chg="mod">
          <ac:chgData name="Jolana Jakoubková" userId="d7e7c177-5d4f-444a-96f2-f02d5dc734c9" providerId="ADAL" clId="{1081FE17-367E-4613-A4D4-D70BB020415A}" dt="2021-06-11T12:02:59.362" v="2479" actId="20577"/>
          <ac:spMkLst>
            <pc:docMk/>
            <pc:sldMk cId="2452564690" sldId="284"/>
            <ac:spMk id="5" creationId="{C1D65F99-0229-6D4C-BA04-C869F5C84CBF}"/>
          </ac:spMkLst>
        </pc:spChg>
        <pc:spChg chg="mod">
          <ac:chgData name="Jolana Jakoubková" userId="d7e7c177-5d4f-444a-96f2-f02d5dc734c9" providerId="ADAL" clId="{1081FE17-367E-4613-A4D4-D70BB020415A}" dt="2021-06-13T10:10:48.134" v="2500" actId="255"/>
          <ac:spMkLst>
            <pc:docMk/>
            <pc:sldMk cId="2452564690" sldId="284"/>
            <ac:spMk id="7" creationId="{D1E4ADA5-42F2-C143-A3E8-6F185B123861}"/>
          </ac:spMkLst>
        </pc:spChg>
        <pc:picChg chg="add mod">
          <ac:chgData name="Jolana Jakoubková" userId="d7e7c177-5d4f-444a-96f2-f02d5dc734c9" providerId="ADAL" clId="{1081FE17-367E-4613-A4D4-D70BB020415A}" dt="2021-06-14T09:48:46.216" v="2807" actId="1076"/>
          <ac:picMkLst>
            <pc:docMk/>
            <pc:sldMk cId="2452564690" sldId="284"/>
            <ac:picMk id="3" creationId="{6BA33F7B-C801-4FD1-BAB5-E38D0707EC30}"/>
          </ac:picMkLst>
        </pc:picChg>
        <pc:picChg chg="del">
          <ac:chgData name="Jolana Jakoubková" userId="d7e7c177-5d4f-444a-96f2-f02d5dc734c9" providerId="ADAL" clId="{1081FE17-367E-4613-A4D4-D70BB020415A}" dt="2021-05-18T13:45:31.486" v="1855" actId="478"/>
          <ac:picMkLst>
            <pc:docMk/>
            <pc:sldMk cId="2452564690" sldId="284"/>
            <ac:picMk id="4" creationId="{0B21EC4B-D15E-154D-9535-6E40F66B8E75}"/>
          </ac:picMkLst>
        </pc:picChg>
        <pc:picChg chg="mod">
          <ac:chgData name="Jolana Jakoubková" userId="d7e7c177-5d4f-444a-96f2-f02d5dc734c9" providerId="ADAL" clId="{1081FE17-367E-4613-A4D4-D70BB020415A}" dt="2021-05-18T13:46:40.182" v="1859" actId="14100"/>
          <ac:picMkLst>
            <pc:docMk/>
            <pc:sldMk cId="2452564690" sldId="284"/>
            <ac:picMk id="9" creationId="{AD122AF0-9E28-D641-98EB-C22A64BAF0BB}"/>
          </ac:picMkLst>
        </pc:picChg>
      </pc:sldChg>
      <pc:sldChg chg="addSp delSp modSp add mod">
        <pc:chgData name="Jolana Jakoubková" userId="d7e7c177-5d4f-444a-96f2-f02d5dc734c9" providerId="ADAL" clId="{1081FE17-367E-4613-A4D4-D70BB020415A}" dt="2021-05-18T13:45:13.749" v="1854" actId="1076"/>
        <pc:sldMkLst>
          <pc:docMk/>
          <pc:sldMk cId="1275513222" sldId="285"/>
        </pc:sldMkLst>
        <pc:spChg chg="mod">
          <ac:chgData name="Jolana Jakoubková" userId="d7e7c177-5d4f-444a-96f2-f02d5dc734c9" providerId="ADAL" clId="{1081FE17-367E-4613-A4D4-D70BB020415A}" dt="2021-05-18T13:38:27.111" v="1181" actId="20577"/>
          <ac:spMkLst>
            <pc:docMk/>
            <pc:sldMk cId="1275513222" sldId="285"/>
            <ac:spMk id="5" creationId="{C1D65F99-0229-6D4C-BA04-C869F5C84CBF}"/>
          </ac:spMkLst>
        </pc:spChg>
        <pc:spChg chg="mod">
          <ac:chgData name="Jolana Jakoubková" userId="d7e7c177-5d4f-444a-96f2-f02d5dc734c9" providerId="ADAL" clId="{1081FE17-367E-4613-A4D4-D70BB020415A}" dt="2021-05-18T13:43:35.860" v="1848" actId="6549"/>
          <ac:spMkLst>
            <pc:docMk/>
            <pc:sldMk cId="1275513222" sldId="285"/>
            <ac:spMk id="7" creationId="{D1E4ADA5-42F2-C143-A3E8-6F185B123861}"/>
          </ac:spMkLst>
        </pc:spChg>
        <pc:picChg chg="del">
          <ac:chgData name="Jolana Jakoubková" userId="d7e7c177-5d4f-444a-96f2-f02d5dc734c9" providerId="ADAL" clId="{1081FE17-367E-4613-A4D4-D70BB020415A}" dt="2021-05-18T13:44:26.337" v="1849" actId="478"/>
          <ac:picMkLst>
            <pc:docMk/>
            <pc:sldMk cId="1275513222" sldId="285"/>
            <ac:picMk id="4" creationId="{0B21EC4B-D15E-154D-9535-6E40F66B8E75}"/>
          </ac:picMkLst>
        </pc:picChg>
        <pc:picChg chg="add del mod">
          <ac:chgData name="Jolana Jakoubková" userId="d7e7c177-5d4f-444a-96f2-f02d5dc734c9" providerId="ADAL" clId="{1081FE17-367E-4613-A4D4-D70BB020415A}" dt="2021-05-18T13:45:06.618" v="1852" actId="478"/>
          <ac:picMkLst>
            <pc:docMk/>
            <pc:sldMk cId="1275513222" sldId="285"/>
            <ac:picMk id="6" creationId="{A3E13EB7-ACEA-4749-8B08-79EAA7EF217E}"/>
          </ac:picMkLst>
        </pc:picChg>
        <pc:picChg chg="add mod">
          <ac:chgData name="Jolana Jakoubková" userId="d7e7c177-5d4f-444a-96f2-f02d5dc734c9" providerId="ADAL" clId="{1081FE17-367E-4613-A4D4-D70BB020415A}" dt="2021-05-18T13:45:13.749" v="1854" actId="1076"/>
          <ac:picMkLst>
            <pc:docMk/>
            <pc:sldMk cId="1275513222" sldId="285"/>
            <ac:picMk id="8" creationId="{EA57770A-B5A0-45DE-9FA7-0CAC19CDC9A7}"/>
          </ac:picMkLst>
        </pc:picChg>
      </pc:sldChg>
      <pc:sldChg chg="addSp delSp modSp new mod ord">
        <pc:chgData name="Jolana Jakoubková" userId="d7e7c177-5d4f-444a-96f2-f02d5dc734c9" providerId="ADAL" clId="{1081FE17-367E-4613-A4D4-D70BB020415A}" dt="2021-06-13T14:55:04.210" v="2707" actId="21"/>
        <pc:sldMkLst>
          <pc:docMk/>
          <pc:sldMk cId="3223829366" sldId="286"/>
        </pc:sldMkLst>
        <pc:spChg chg="del">
          <ac:chgData name="Jolana Jakoubková" userId="d7e7c177-5d4f-444a-96f2-f02d5dc734c9" providerId="ADAL" clId="{1081FE17-367E-4613-A4D4-D70BB020415A}" dt="2021-06-13T14:55:04.210" v="2707" actId="21"/>
          <ac:spMkLst>
            <pc:docMk/>
            <pc:sldMk cId="3223829366" sldId="286"/>
            <ac:spMk id="2" creationId="{CD322D0D-614B-46EE-A868-207EDCDB7A70}"/>
          </ac:spMkLst>
        </pc:spChg>
        <pc:spChg chg="mod">
          <ac:chgData name="Jolana Jakoubková" userId="d7e7c177-5d4f-444a-96f2-f02d5dc734c9" providerId="ADAL" clId="{1081FE17-367E-4613-A4D4-D70BB020415A}" dt="2021-06-13T14:47:46.635" v="2627" actId="6549"/>
          <ac:spMkLst>
            <pc:docMk/>
            <pc:sldMk cId="3223829366" sldId="286"/>
            <ac:spMk id="3" creationId="{D744EC8E-6B45-4D51-A699-C8664F7C885D}"/>
          </ac:spMkLst>
        </pc:spChg>
        <pc:picChg chg="add mod">
          <ac:chgData name="Jolana Jakoubková" userId="d7e7c177-5d4f-444a-96f2-f02d5dc734c9" providerId="ADAL" clId="{1081FE17-367E-4613-A4D4-D70BB020415A}" dt="2021-06-13T14:42:11.110" v="2581" actId="1076"/>
          <ac:picMkLst>
            <pc:docMk/>
            <pc:sldMk cId="3223829366" sldId="286"/>
            <ac:picMk id="5" creationId="{1E92A67F-4E71-434A-BC11-1B94458A7F05}"/>
          </ac:picMkLst>
        </pc:picChg>
      </pc:sldChg>
      <pc:sldChg chg="addSp delSp modSp new mod">
        <pc:chgData name="Jolana Jakoubková" userId="d7e7c177-5d4f-444a-96f2-f02d5dc734c9" providerId="ADAL" clId="{1081FE17-367E-4613-A4D4-D70BB020415A}" dt="2021-06-13T14:55:13.343" v="2708" actId="21"/>
        <pc:sldMkLst>
          <pc:docMk/>
          <pc:sldMk cId="2014031087" sldId="287"/>
        </pc:sldMkLst>
        <pc:spChg chg="del">
          <ac:chgData name="Jolana Jakoubková" userId="d7e7c177-5d4f-444a-96f2-f02d5dc734c9" providerId="ADAL" clId="{1081FE17-367E-4613-A4D4-D70BB020415A}" dt="2021-06-13T14:55:13.343" v="2708" actId="21"/>
          <ac:spMkLst>
            <pc:docMk/>
            <pc:sldMk cId="2014031087" sldId="287"/>
            <ac:spMk id="2" creationId="{F69E5000-4462-4D54-BCF5-DBCE4975507C}"/>
          </ac:spMkLst>
        </pc:spChg>
        <pc:spChg chg="del">
          <ac:chgData name="Jolana Jakoubková" userId="d7e7c177-5d4f-444a-96f2-f02d5dc734c9" providerId="ADAL" clId="{1081FE17-367E-4613-A4D4-D70BB020415A}" dt="2021-06-13T14:44:40.259" v="2583" actId="22"/>
          <ac:spMkLst>
            <pc:docMk/>
            <pc:sldMk cId="2014031087" sldId="287"/>
            <ac:spMk id="3" creationId="{9BA1764E-1009-472C-966B-217A6FB1E8F0}"/>
          </ac:spMkLst>
        </pc:spChg>
        <pc:picChg chg="add mod ord">
          <ac:chgData name="Jolana Jakoubková" userId="d7e7c177-5d4f-444a-96f2-f02d5dc734c9" providerId="ADAL" clId="{1081FE17-367E-4613-A4D4-D70BB020415A}" dt="2021-06-13T14:45:26.529" v="2587" actId="14100"/>
          <ac:picMkLst>
            <pc:docMk/>
            <pc:sldMk cId="2014031087" sldId="287"/>
            <ac:picMk id="5" creationId="{4EDDCFED-5616-46AE-8546-725B0F5B878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060B3-B976-404D-AEB6-9DA89AEB4B3C}" type="datetimeFigureOut">
              <a:rPr lang="en-US" smtClean="0"/>
              <a:pPr/>
              <a:t>6/14/2021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A2B16-4B60-7546-8125-3637B69B8B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E5815-56E6-3A44-AC72-9B752A2EE83A}" type="datetimeFigureOut">
              <a:rPr lang="en-US" smtClean="0"/>
              <a:pPr/>
              <a:t>6/14/2021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D0E6D-E3CE-684B-AAEA-E1BAC72DAB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D0E6D-E3CE-684B-AAEA-E1BAC72DAB1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D0E6D-E3CE-684B-AAEA-E1BAC72DAB1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37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D0E6D-E3CE-684B-AAEA-E1BAC72DAB1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37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D0E6D-E3CE-684B-AAEA-E1BAC72DAB1A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D0E6D-E3CE-684B-AAEA-E1BAC72DAB1A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D0E6D-E3CE-684B-AAEA-E1BAC72DAB1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D0E6D-E3CE-684B-AAEA-E1BAC72DAB1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57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ČMSS – od 2 let, 9 dětí z ČSOB, Rejstříkové školky i Dětské skupiny, DS děti od 1 roku, dotace MŠMT, ESF,  MZV – montovaná stavba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D0E6D-E3CE-684B-AAEA-E1BAC72DAB1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340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Kvalita – školní inspekce, </a:t>
            </a:r>
            <a:r>
              <a:rPr lang="cs-CZ"/>
              <a:t>pravidelné schůzky s ČSOB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D0E6D-E3CE-684B-AAEA-E1BAC72DAB1A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D0E6D-E3CE-684B-AAEA-E1BAC72DAB1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916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Vzdělání – 25 % vysokoškolsky vzdělané, 3 letá praxe – 85 % , v současné době, přesun personálu z ČMSS nebo jiných provozoven, sestra - </a:t>
            </a:r>
            <a:r>
              <a:rPr lang="cs-CZ" sz="1200" dirty="0">
                <a:solidFill>
                  <a:schemeClr val="tx2"/>
                </a:solidFill>
                <a:latin typeface="Montserrat" pitchFamily="2" charset="77"/>
              </a:rPr>
              <a:t>nejmenšími dětmi a působí jako asistentka v případě 	integrace dítěte se speciálními	vzdělávacími potřebami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D0E6D-E3CE-684B-AAEA-E1BAC72DAB1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02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D0E6D-E3CE-684B-AAEA-E1BAC72DAB1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37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Kalendář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D0E6D-E3CE-684B-AAEA-E1BAC72DAB1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155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2BA485-1253-BB4F-8D2A-09235179D638}" type="datetimeFigureOut">
              <a:rPr lang="en-US" smtClean="0"/>
              <a:pPr/>
              <a:t>6/14/2021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C0798D-4ABA-7F4E-8BB4-586EEF40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2BA485-1253-BB4F-8D2A-09235179D638}" type="datetimeFigureOut">
              <a:rPr lang="en-US" smtClean="0"/>
              <a:pPr/>
              <a:t>6/14/2021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C0798D-4ABA-7F4E-8BB4-586EEF40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2BA485-1253-BB4F-8D2A-09235179D638}" type="datetimeFigureOut">
              <a:rPr lang="en-US" smtClean="0"/>
              <a:pPr/>
              <a:t>6/14/2021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C0798D-4ABA-7F4E-8BB4-586EEF40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2BA485-1253-BB4F-8D2A-09235179D638}" type="datetimeFigureOut">
              <a:rPr lang="en-US" smtClean="0"/>
              <a:pPr/>
              <a:t>6/14/2021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C0798D-4ABA-7F4E-8BB4-586EEF40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2BA485-1253-BB4F-8D2A-09235179D638}" type="datetimeFigureOut">
              <a:rPr lang="en-US" smtClean="0"/>
              <a:pPr/>
              <a:t>6/14/2021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C0798D-4ABA-7F4E-8BB4-586EEF40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2BA485-1253-BB4F-8D2A-09235179D638}" type="datetimeFigureOut">
              <a:rPr lang="en-US" smtClean="0"/>
              <a:pPr/>
              <a:t>6/14/2021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C0798D-4ABA-7F4E-8BB4-586EEF40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2BA485-1253-BB4F-8D2A-09235179D638}" type="datetimeFigureOut">
              <a:rPr lang="en-US" smtClean="0"/>
              <a:pPr/>
              <a:t>6/14/2021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C0798D-4ABA-7F4E-8BB4-586EEF40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2BA485-1253-BB4F-8D2A-09235179D638}" type="datetimeFigureOut">
              <a:rPr lang="en-US" smtClean="0"/>
              <a:pPr/>
              <a:t>6/14/2021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C0798D-4ABA-7F4E-8BB4-586EEF40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2BA485-1253-BB4F-8D2A-09235179D638}" type="datetimeFigureOut">
              <a:rPr lang="en-US" smtClean="0"/>
              <a:pPr/>
              <a:t>6/14/2021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C0798D-4ABA-7F4E-8BB4-586EEF40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2BA485-1253-BB4F-8D2A-09235179D638}" type="datetimeFigureOut">
              <a:rPr lang="en-US" smtClean="0"/>
              <a:pPr/>
              <a:t>6/14/2021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C0798D-4ABA-7F4E-8BB4-586EEF40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2BA485-1253-BB4F-8D2A-09235179D638}" type="datetimeFigureOut">
              <a:rPr lang="en-US" smtClean="0"/>
              <a:pPr/>
              <a:t>6/14/2021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CC0798D-4ABA-7F4E-8BB4-586EEF40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300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d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30.pd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8.pd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pd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d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vcelka.cz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child&#10;&#10;Description automatically generated">
            <a:extLst>
              <a:ext uri="{FF2B5EF4-FFF2-40B4-BE49-F238E27FC236}">
                <a16:creationId xmlns:a16="http://schemas.microsoft.com/office/drawing/2014/main" id="{E86245A7-54DF-304D-9311-661E2ADEF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9" b="5955"/>
          <a:stretch/>
        </p:blipFill>
        <p:spPr>
          <a:xfrm>
            <a:off x="501348" y="1424485"/>
            <a:ext cx="8903304" cy="49763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4D13B7-0ED9-FD40-B5F5-651F978C5E1B}"/>
              </a:ext>
            </a:extLst>
          </p:cNvPr>
          <p:cNvSpPr/>
          <p:nvPr/>
        </p:nvSpPr>
        <p:spPr>
          <a:xfrm>
            <a:off x="501348" y="1142832"/>
            <a:ext cx="7048028" cy="67481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199" y="1281605"/>
            <a:ext cx="7826299" cy="3013948"/>
          </a:xfrm>
        </p:spPr>
        <p:txBody>
          <a:bodyPr lIns="0" tIns="0" rIns="0" bIns="0"/>
          <a:lstStyle/>
          <a:p>
            <a:pPr algn="l"/>
            <a:r>
              <a:rPr lang="cs-CZ" b="1" dirty="0"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Montserrat Black" pitchFamily="2" charset="77"/>
                <a:cs typeface="Montserrat"/>
              </a:rPr>
              <a:t>Mateřská škola Včelka</a:t>
            </a:r>
            <a:endParaRPr lang="cs-CZ" sz="2500" dirty="0"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latin typeface="Montserrat"/>
              <a:cs typeface="Montserrat"/>
            </a:endParaRPr>
          </a:p>
          <a:p>
            <a:pPr algn="l"/>
            <a:endParaRPr lang="cs-CZ" sz="2500" dirty="0"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2"/>
              </a:solidFill>
              <a:latin typeface="Montserrat"/>
              <a:cs typeface="Montserrat"/>
            </a:endParaRPr>
          </a:p>
          <a:p>
            <a:pPr algn="l"/>
            <a:endParaRPr lang="cs-CZ" sz="2500" dirty="0"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2"/>
              </a:solidFill>
              <a:latin typeface="Montserrat"/>
              <a:cs typeface="Montserrat"/>
            </a:endParaRPr>
          </a:p>
          <a:p>
            <a:pPr algn="l"/>
            <a:endParaRPr lang="cs-CZ" sz="2500" dirty="0"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2"/>
              </a:solidFill>
              <a:latin typeface="Montserrat"/>
              <a:cs typeface="Montserrat"/>
            </a:endParaRPr>
          </a:p>
          <a:p>
            <a:pPr algn="l"/>
            <a:endParaRPr lang="cs-CZ" sz="2500" dirty="0"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2"/>
              </a:solidFill>
              <a:latin typeface="Montserrat"/>
              <a:cs typeface="Montserrat"/>
            </a:endParaRPr>
          </a:p>
          <a:p>
            <a:pPr algn="l"/>
            <a:endParaRPr lang="cs-CZ" sz="2500" dirty="0"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2"/>
              </a:solidFill>
              <a:latin typeface="Montserrat"/>
              <a:cs typeface="Montserrat"/>
            </a:endParaRPr>
          </a:p>
          <a:p>
            <a:pPr algn="l"/>
            <a:endParaRPr lang="cs-CZ" sz="2500" dirty="0"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2"/>
              </a:solidFill>
              <a:latin typeface="Montserrat"/>
              <a:cs typeface="Montserrat"/>
            </a:endParaRPr>
          </a:p>
          <a:p>
            <a:pPr algn="l"/>
            <a:r>
              <a:rPr lang="cs-CZ" sz="2500" dirty="0"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2"/>
                </a:solidFill>
                <a:latin typeface="Montserrat"/>
                <a:cs typeface="Montserrat"/>
              </a:rPr>
              <a:t>Ing. Jolana Jakoubková</a:t>
            </a:r>
          </a:p>
          <a:p>
            <a:pPr algn="l"/>
            <a:endParaRPr lang="cs-CZ" sz="2500" dirty="0"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2"/>
              </a:solidFill>
              <a:latin typeface="Montserrat"/>
              <a:cs typeface="Montserra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10F4FB-AE9C-4244-8C6D-9247EDD61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8" y="1899439"/>
            <a:ext cx="2396058" cy="176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929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EDDCFED-5616-46AE-8546-725B0F5B8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14" y="2035412"/>
            <a:ext cx="9205886" cy="2760040"/>
          </a:xfrm>
        </p:spPr>
      </p:pic>
    </p:spTree>
    <p:extLst>
      <p:ext uri="{BB962C8B-B14F-4D97-AF65-F5344CB8AC3E}">
        <p14:creationId xmlns:p14="http://schemas.microsoft.com/office/powerpoint/2010/main" val="2014031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FA5FB0-3ED4-8044-B06F-B2C46E367627}"/>
              </a:ext>
            </a:extLst>
          </p:cNvPr>
          <p:cNvSpPr txBox="1"/>
          <p:nvPr/>
        </p:nvSpPr>
        <p:spPr>
          <a:xfrm>
            <a:off x="740926" y="1237494"/>
            <a:ext cx="674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chemeClr val="tx2"/>
                </a:solidFill>
                <a:latin typeface="Montserrat Black" pitchFamily="2" charset="77"/>
              </a:rPr>
              <a:t>Personál </a:t>
            </a:r>
            <a:endParaRPr lang="en-AU" sz="2800" b="1" dirty="0">
              <a:solidFill>
                <a:schemeClr val="tx2"/>
              </a:solidFill>
              <a:latin typeface="Montserrat Black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F5D662-8954-EA46-9868-961ECDE34F7A}"/>
              </a:ext>
            </a:extLst>
          </p:cNvPr>
          <p:cNvSpPr txBox="1"/>
          <p:nvPr/>
        </p:nvSpPr>
        <p:spPr>
          <a:xfrm>
            <a:off x="667181" y="1870117"/>
            <a:ext cx="872214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defTabSz="216000">
              <a:spcBef>
                <a:spcPts val="30"/>
              </a:spcBef>
              <a:spcAft>
                <a:spcPts val="1000"/>
              </a:spcAft>
            </a:pPr>
            <a:r>
              <a:rPr lang="cs-CZ" sz="16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1600" dirty="0">
                <a:solidFill>
                  <a:schemeClr val="tx2"/>
                </a:solidFill>
                <a:latin typeface="Montserrat"/>
                <a:cs typeface="Montserrat"/>
              </a:rPr>
              <a:t>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Pedagogičtí pracovníci budou splňovat předpoklady pro výkon 	činnosti dle 	zákona č.563/2004 Sb. o pedagogických pracovnících</a:t>
            </a:r>
            <a:endParaRPr lang="en-AU" sz="2000" dirty="0">
              <a:solidFill>
                <a:schemeClr val="tx2"/>
              </a:solidFill>
              <a:latin typeface="Montserrat" pitchFamily="2" charset="77"/>
            </a:endParaRPr>
          </a:p>
          <a:p>
            <a:pPr marL="0" lvl="2" defTabSz="216000">
              <a:spcBef>
                <a:spcPts val="30"/>
              </a:spcBef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Zdravotní sestra</a:t>
            </a:r>
            <a:endParaRPr lang="en-AU" sz="2000" dirty="0">
              <a:solidFill>
                <a:schemeClr val="tx2"/>
              </a:solidFill>
              <a:latin typeface="Montserrat" pitchFamily="2" charset="77"/>
            </a:endParaRPr>
          </a:p>
          <a:p>
            <a:pPr marL="0" lvl="2" defTabSz="216000">
              <a:spcBef>
                <a:spcPts val="30"/>
              </a:spcBef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Veškerý náš p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ersonál je</a:t>
            </a:r>
            <a:br>
              <a:rPr lang="cs-CZ" sz="2000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	pravidelně školen v oblasti </a:t>
            </a:r>
            <a:br>
              <a:rPr lang="cs-CZ" sz="2000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	BOZP, PO, GDPR, pedagogické, </a:t>
            </a:r>
            <a:br>
              <a:rPr lang="cs-CZ" sz="2000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	komunikační, má kurz první </a:t>
            </a:r>
            <a:br>
              <a:rPr lang="cs-CZ" sz="2000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	pomoci</a:t>
            </a:r>
          </a:p>
          <a:p>
            <a:pPr marL="0" lvl="2" defTabSz="216000">
              <a:spcBef>
                <a:spcPts val="30"/>
              </a:spcBef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	</a:t>
            </a:r>
            <a:r>
              <a:rPr lang="cs-CZ" sz="2000" dirty="0">
                <a:solidFill>
                  <a:schemeClr val="tx2"/>
                </a:solidFill>
                <a:latin typeface="Montserrat"/>
                <a:cs typeface="Montserrat"/>
              </a:rPr>
              <a:t>Zaměstnanci se řídí Etickým </a:t>
            </a:r>
            <a:br>
              <a:rPr lang="cs-CZ" sz="2000" dirty="0">
                <a:solidFill>
                  <a:schemeClr val="tx2"/>
                </a:solidFill>
                <a:latin typeface="Montserrat"/>
                <a:cs typeface="Montserrat"/>
              </a:rPr>
            </a:br>
            <a:r>
              <a:rPr lang="cs-CZ" sz="2000" dirty="0">
                <a:solidFill>
                  <a:schemeClr val="tx2"/>
                </a:solidFill>
                <a:latin typeface="Montserrat"/>
                <a:cs typeface="Montserrat"/>
              </a:rPr>
              <a:t>	kodexem 	firmy</a:t>
            </a:r>
            <a:endParaRPr lang="en-AU" sz="2000" dirty="0">
              <a:solidFill>
                <a:schemeClr val="tx2"/>
              </a:solidFill>
              <a:latin typeface="Montserrat" pitchFamily="2" charset="77"/>
            </a:endParaRPr>
          </a:p>
        </p:txBody>
      </p:sp>
      <p:pic>
        <p:nvPicPr>
          <p:cNvPr id="8" name="Picture 7" descr="A picture containing person, indoor, sitting, little&#10;&#10;Description automatically generated">
            <a:extLst>
              <a:ext uri="{FF2B5EF4-FFF2-40B4-BE49-F238E27FC236}">
                <a16:creationId xmlns:a16="http://schemas.microsoft.com/office/drawing/2014/main" id="{A553A2EA-4860-C643-9ED8-0507FF6AC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2"/>
          <a:stretch/>
        </p:blipFill>
        <p:spPr>
          <a:xfrm>
            <a:off x="5096107" y="3067076"/>
            <a:ext cx="4142712" cy="3153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90A072-4250-1A4A-B82D-6EA846294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03" y="1722614"/>
            <a:ext cx="17145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51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3967" y="1145630"/>
            <a:ext cx="451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endParaRPr lang="cs-CZ" sz="1200" dirty="0">
              <a:solidFill>
                <a:srgbClr val="1F497D"/>
              </a:solidFill>
              <a:latin typeface="Montserrat Light"/>
              <a:cs typeface="Montserrat Light"/>
            </a:endParaRPr>
          </a:p>
          <a:p>
            <a:pPr>
              <a:buFontTx/>
              <a:buNone/>
            </a:pPr>
            <a:endParaRPr lang="cs-CZ" sz="1200" dirty="0">
              <a:solidFill>
                <a:srgbClr val="1F497D"/>
              </a:solidFill>
              <a:latin typeface="Montserrat Light"/>
              <a:cs typeface="Montserrat Light"/>
            </a:endParaRPr>
          </a:p>
          <a:p>
            <a:endParaRPr lang="cs-CZ" sz="1200" dirty="0">
              <a:solidFill>
                <a:srgbClr val="1F497D"/>
              </a:solidFill>
              <a:latin typeface="Montserrat Light"/>
              <a:cs typeface="Montserrat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0594" y="965528"/>
            <a:ext cx="3652767" cy="11182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4000" baseline="30000" dirty="0">
                <a:solidFill>
                  <a:schemeClr val="bg1"/>
                </a:solidFill>
                <a:latin typeface="Montserrat Black"/>
                <a:cs typeface="Montserrat Black"/>
              </a:rPr>
              <a:t>NAŠE REFERENC</a:t>
            </a:r>
            <a:r>
              <a:rPr lang="en-US" sz="5000" baseline="30000" dirty="0">
                <a:solidFill>
                  <a:schemeClr val="bg1"/>
                </a:solidFill>
                <a:latin typeface="Montserrat Black"/>
                <a:cs typeface="Montserrat Black"/>
              </a:rPr>
              <a:t>2008-20</a:t>
            </a:r>
            <a:r>
              <a:rPr lang="cs-CZ" sz="5000" baseline="30000" dirty="0">
                <a:solidFill>
                  <a:schemeClr val="bg1"/>
                </a:solidFill>
                <a:latin typeface="Montserrat Black"/>
                <a:cs typeface="Montserrat Black"/>
              </a:rPr>
              <a:t>20</a:t>
            </a:r>
            <a:endParaRPr lang="en-US" sz="5000" baseline="30000" dirty="0">
              <a:solidFill>
                <a:schemeClr val="bg1"/>
              </a:solidFill>
              <a:latin typeface="Montserrat Black"/>
              <a:cs typeface="Montserrat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DEDDD9-D040-3948-A492-4C19E56A9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79" y="5531376"/>
            <a:ext cx="8529024" cy="89666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26F1F94-04CC-40CF-9DEB-BDE27A51E3D2}"/>
              </a:ext>
            </a:extLst>
          </p:cNvPr>
          <p:cNvSpPr txBox="1"/>
          <p:nvPr/>
        </p:nvSpPr>
        <p:spPr>
          <a:xfrm>
            <a:off x="1392865" y="1701208"/>
            <a:ext cx="7660496" cy="3538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297AFFE-7887-4774-8E8A-E27AF077597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907" y="-216131"/>
            <a:ext cx="1973006" cy="133213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01FBC57B-FB61-478C-A91C-0AE2DAD48D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199802"/>
              </p:ext>
            </p:extLst>
          </p:nvPr>
        </p:nvGraphicFramePr>
        <p:xfrm>
          <a:off x="334537" y="1145630"/>
          <a:ext cx="9213500" cy="44001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25">
                  <a:extLst>
                    <a:ext uri="{9D8B030D-6E8A-4147-A177-3AD203B41FA5}">
                      <a16:colId xmlns:a16="http://schemas.microsoft.com/office/drawing/2014/main" val="2975202314"/>
                    </a:ext>
                  </a:extLst>
                </a:gridCol>
                <a:gridCol w="1124650">
                  <a:extLst>
                    <a:ext uri="{9D8B030D-6E8A-4147-A177-3AD203B41FA5}">
                      <a16:colId xmlns:a16="http://schemas.microsoft.com/office/drawing/2014/main" val="892025061"/>
                    </a:ext>
                  </a:extLst>
                </a:gridCol>
                <a:gridCol w="765068">
                  <a:extLst>
                    <a:ext uri="{9D8B030D-6E8A-4147-A177-3AD203B41FA5}">
                      <a16:colId xmlns:a16="http://schemas.microsoft.com/office/drawing/2014/main" val="2655686880"/>
                    </a:ext>
                  </a:extLst>
                </a:gridCol>
                <a:gridCol w="765068">
                  <a:extLst>
                    <a:ext uri="{9D8B030D-6E8A-4147-A177-3AD203B41FA5}">
                      <a16:colId xmlns:a16="http://schemas.microsoft.com/office/drawing/2014/main" val="1791329020"/>
                    </a:ext>
                  </a:extLst>
                </a:gridCol>
                <a:gridCol w="902780">
                  <a:extLst>
                    <a:ext uri="{9D8B030D-6E8A-4147-A177-3AD203B41FA5}">
                      <a16:colId xmlns:a16="http://schemas.microsoft.com/office/drawing/2014/main" val="4276566860"/>
                    </a:ext>
                  </a:extLst>
                </a:gridCol>
                <a:gridCol w="765068">
                  <a:extLst>
                    <a:ext uri="{9D8B030D-6E8A-4147-A177-3AD203B41FA5}">
                      <a16:colId xmlns:a16="http://schemas.microsoft.com/office/drawing/2014/main" val="2942225314"/>
                    </a:ext>
                  </a:extLst>
                </a:gridCol>
                <a:gridCol w="765068">
                  <a:extLst>
                    <a:ext uri="{9D8B030D-6E8A-4147-A177-3AD203B41FA5}">
                      <a16:colId xmlns:a16="http://schemas.microsoft.com/office/drawing/2014/main" val="3921529130"/>
                    </a:ext>
                  </a:extLst>
                </a:gridCol>
                <a:gridCol w="1430677">
                  <a:extLst>
                    <a:ext uri="{9D8B030D-6E8A-4147-A177-3AD203B41FA5}">
                      <a16:colId xmlns:a16="http://schemas.microsoft.com/office/drawing/2014/main" val="1118745045"/>
                    </a:ext>
                  </a:extLst>
                </a:gridCol>
                <a:gridCol w="765068">
                  <a:extLst>
                    <a:ext uri="{9D8B030D-6E8A-4147-A177-3AD203B41FA5}">
                      <a16:colId xmlns:a16="http://schemas.microsoft.com/office/drawing/2014/main" val="1609742651"/>
                    </a:ext>
                  </a:extLst>
                </a:gridCol>
                <a:gridCol w="1111428">
                  <a:extLst>
                    <a:ext uri="{9D8B030D-6E8A-4147-A177-3AD203B41FA5}">
                      <a16:colId xmlns:a16="http://schemas.microsoft.com/office/drawing/2014/main" val="1927120307"/>
                    </a:ext>
                  </a:extLst>
                </a:gridCol>
              </a:tblGrid>
              <a:tr h="630253">
                <a:tc gridSpan="10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4000" b="0" i="0" u="none" strike="noStrike" dirty="0">
                          <a:effectLst/>
                          <a:latin typeface="Arial" panose="020B0604020202020204" pitchFamily="34" charset="0"/>
                        </a:rPr>
                        <a:t>Týdenní program</a:t>
                      </a:r>
                    </a:p>
                  </a:txBody>
                  <a:tcPr marL="3516" marR="3516" marT="3516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519371"/>
                  </a:ext>
                </a:extLst>
              </a:tr>
              <a:tr h="190000">
                <a:tc gridSpan="10"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900" u="none" strike="noStrike" dirty="0">
                          <a:effectLst/>
                        </a:rPr>
                        <a:t>týdenní program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350749"/>
                  </a:ext>
                </a:extLst>
              </a:tr>
              <a:tr h="13902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 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7:00 - 8:45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 dirty="0">
                          <a:effectLst/>
                        </a:rPr>
                        <a:t>8:45 - 9:30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9:30 - 10:00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10:00 - 10:45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10:45 - 12:00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12:00 - 12:45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12:45 - 14:30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14:30 - 15:00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15:00 - 17:00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b"/>
                </a:tc>
                <a:extLst>
                  <a:ext uri="{0D108BD9-81ED-4DB2-BD59-A6C34878D82A}">
                    <a16:rowId xmlns:a16="http://schemas.microsoft.com/office/drawing/2014/main" val="4123050551"/>
                  </a:ext>
                </a:extLst>
              </a:tr>
              <a:tr h="6881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PO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 </a:t>
                      </a:r>
                      <a:br>
                        <a:rPr lang="cs-CZ" sz="600" u="none" strike="noStrike">
                          <a:effectLst/>
                        </a:rPr>
                      </a:br>
                      <a:r>
                        <a:rPr lang="cs-CZ" sz="600" u="none" strike="noStrike">
                          <a:effectLst/>
                        </a:rPr>
                        <a:t>Příchod dětí, přivítání, hry dle výběru dětí, individuální práce s dětmi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 dirty="0">
                          <a:effectLst/>
                        </a:rPr>
                        <a:t>Ranní cvičení, komunitní kruh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 dirty="0">
                          <a:effectLst/>
                        </a:rPr>
                        <a:t>Hygiena, svačina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 Hlavní didaktická činnost (výtvarná, dramatická, hudební, pohybová)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Pobyt venku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Hygiena, oběd, vyzvedávání dětí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 </a:t>
                      </a:r>
                      <a:br>
                        <a:rPr lang="cs-CZ" sz="600" u="none" strike="noStrike">
                          <a:effectLst/>
                        </a:rPr>
                      </a:br>
                      <a:r>
                        <a:rPr lang="cs-CZ" sz="600" u="none" strike="noStrike">
                          <a:effectLst/>
                        </a:rPr>
                        <a:t>Polední klid s pohádkou, klidné hry</a:t>
                      </a:r>
                      <a:br>
                        <a:rPr lang="cs-CZ" sz="600" u="none" strike="noStrike">
                          <a:effectLst/>
                        </a:rPr>
                      </a:br>
                      <a:r>
                        <a:rPr lang="cs-CZ" sz="600" u="none" strike="noStrike">
                          <a:effectLst/>
                        </a:rPr>
                        <a:t>a činnosti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Hygiena, svačina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Kroužky, hry dle vlastního výběru, zájmová činnost, individuální práce s dětmi, vyzvedávání dětí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extLst>
                  <a:ext uri="{0D108BD9-81ED-4DB2-BD59-A6C34878D82A}">
                    <a16:rowId xmlns:a16="http://schemas.microsoft.com/office/drawing/2014/main" val="405255177"/>
                  </a:ext>
                </a:extLst>
              </a:tr>
              <a:tr h="6881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ÚT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 </a:t>
                      </a:r>
                      <a:br>
                        <a:rPr lang="cs-CZ" sz="600" u="none" strike="noStrike">
                          <a:effectLst/>
                        </a:rPr>
                      </a:br>
                      <a:r>
                        <a:rPr lang="cs-CZ" sz="600" u="none" strike="noStrike">
                          <a:effectLst/>
                        </a:rPr>
                        <a:t>Příchod dětí, přivítání, hry dle výběru dětí, individuální práce s dětmi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Ranní cvičení, komunitní kruh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Hygiena, svačina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 dirty="0">
                          <a:effectLst/>
                        </a:rPr>
                        <a:t>Hlavní didaktická činnost (výtvarná, dramatická, hudební, pohybová)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Pobyt venku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Hygiena, oběd, vyzvedávání dětí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 </a:t>
                      </a:r>
                      <a:br>
                        <a:rPr lang="cs-CZ" sz="600" u="none" strike="noStrike">
                          <a:effectLst/>
                        </a:rPr>
                      </a:br>
                      <a:r>
                        <a:rPr lang="cs-CZ" sz="600" u="none" strike="noStrike">
                          <a:effectLst/>
                        </a:rPr>
                        <a:t>Polední klid s pohádkou, klidné hry</a:t>
                      </a:r>
                      <a:br>
                        <a:rPr lang="cs-CZ" sz="600" u="none" strike="noStrike">
                          <a:effectLst/>
                        </a:rPr>
                      </a:br>
                      <a:r>
                        <a:rPr lang="cs-CZ" sz="600" u="none" strike="noStrike">
                          <a:effectLst/>
                        </a:rPr>
                        <a:t>a činnosti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Hygiena, svačina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Kroužky, hry dle vlastního výběru, zájmová činnost, individuální práce s dětmi, vyzvedávání dětí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extLst>
                  <a:ext uri="{0D108BD9-81ED-4DB2-BD59-A6C34878D82A}">
                    <a16:rowId xmlns:a16="http://schemas.microsoft.com/office/drawing/2014/main" val="702361561"/>
                  </a:ext>
                </a:extLst>
              </a:tr>
              <a:tr h="6881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ST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 </a:t>
                      </a:r>
                      <a:br>
                        <a:rPr lang="cs-CZ" sz="600" u="none" strike="noStrike">
                          <a:effectLst/>
                        </a:rPr>
                      </a:br>
                      <a:r>
                        <a:rPr lang="cs-CZ" sz="600" u="none" strike="noStrike">
                          <a:effectLst/>
                        </a:rPr>
                        <a:t>Příchod dětí, přivítání, hry dle výběru dětí, individuální práce s dětmi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Ranní cvičení, komunitní kruh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Hygiena, svačina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 dirty="0">
                          <a:effectLst/>
                        </a:rPr>
                        <a:t>Hlavní didaktická činnost (výtvarná, dramatická, hudební, pohybová)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 dirty="0">
                          <a:effectLst/>
                        </a:rPr>
                        <a:t>Pobyt venku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Hygiena, oběd, vyzvedávání dětí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 dirty="0">
                          <a:effectLst/>
                        </a:rPr>
                        <a:t> </a:t>
                      </a:r>
                      <a:br>
                        <a:rPr lang="cs-CZ" sz="600" u="none" strike="noStrike" dirty="0">
                          <a:effectLst/>
                        </a:rPr>
                      </a:br>
                      <a:r>
                        <a:rPr lang="cs-CZ" sz="600" u="none" strike="noStrike" dirty="0">
                          <a:effectLst/>
                        </a:rPr>
                        <a:t>Polední klid s pohádkou, klidné hry</a:t>
                      </a:r>
                      <a:br>
                        <a:rPr lang="cs-CZ" sz="600" u="none" strike="noStrike" dirty="0">
                          <a:effectLst/>
                        </a:rPr>
                      </a:br>
                      <a:r>
                        <a:rPr lang="cs-CZ" sz="600" u="none" strike="noStrike" dirty="0">
                          <a:effectLst/>
                        </a:rPr>
                        <a:t>a činnosti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Hygiena, svačina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Kroužky, hry dle vlastního výběru, zájmová činnost, individuální práce s dětmi, vyzvedávání dětí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extLst>
                  <a:ext uri="{0D108BD9-81ED-4DB2-BD59-A6C34878D82A}">
                    <a16:rowId xmlns:a16="http://schemas.microsoft.com/office/drawing/2014/main" val="3997826761"/>
                  </a:ext>
                </a:extLst>
              </a:tr>
              <a:tr h="6881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ČT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 </a:t>
                      </a:r>
                      <a:br>
                        <a:rPr lang="cs-CZ" sz="600" u="none" strike="noStrike">
                          <a:effectLst/>
                        </a:rPr>
                      </a:br>
                      <a:r>
                        <a:rPr lang="cs-CZ" sz="600" u="none" strike="noStrike">
                          <a:effectLst/>
                        </a:rPr>
                        <a:t>Příchod dětí, přivítání, hry dle výběru dětí, individuální práce s dětmi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Ranní cvičení, komunitní kruh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Hygiena, svačina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Hlavní didaktická činnost (výtvarná, dramatická, hudební, pohybová)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 dirty="0">
                          <a:effectLst/>
                        </a:rPr>
                        <a:t>Pobyt venku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 dirty="0">
                          <a:effectLst/>
                        </a:rPr>
                        <a:t>Hygiena, oběd, vyzvedávání dětí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 dirty="0">
                          <a:effectLst/>
                        </a:rPr>
                        <a:t> </a:t>
                      </a:r>
                      <a:br>
                        <a:rPr lang="cs-CZ" sz="600" u="none" strike="noStrike" dirty="0">
                          <a:effectLst/>
                        </a:rPr>
                      </a:br>
                      <a:r>
                        <a:rPr lang="cs-CZ" sz="600" u="none" strike="noStrike" dirty="0">
                          <a:effectLst/>
                        </a:rPr>
                        <a:t>Polední klid s pohádkou, klidné hry</a:t>
                      </a:r>
                      <a:br>
                        <a:rPr lang="cs-CZ" sz="600" u="none" strike="noStrike" dirty="0">
                          <a:effectLst/>
                        </a:rPr>
                      </a:br>
                      <a:r>
                        <a:rPr lang="cs-CZ" sz="600" u="none" strike="noStrike" dirty="0">
                          <a:effectLst/>
                        </a:rPr>
                        <a:t>a činnosti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Hygiena, svačina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Kroužky, hry dle vlastního výběru, zájmová činnost, individuální práce s dětmi, vyzvedávání dětí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extLst>
                  <a:ext uri="{0D108BD9-81ED-4DB2-BD59-A6C34878D82A}">
                    <a16:rowId xmlns:a16="http://schemas.microsoft.com/office/drawing/2014/main" val="2420095414"/>
                  </a:ext>
                </a:extLst>
              </a:tr>
              <a:tr h="6881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PÁ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 </a:t>
                      </a:r>
                      <a:br>
                        <a:rPr lang="cs-CZ" sz="600" u="none" strike="noStrike">
                          <a:effectLst/>
                        </a:rPr>
                      </a:br>
                      <a:r>
                        <a:rPr lang="cs-CZ" sz="600" u="none" strike="noStrike">
                          <a:effectLst/>
                        </a:rPr>
                        <a:t>Příchod dětí, přivítání, hry dle výběru dětí, individuální práce s dětmi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Ranní cvičení, komunitní kruh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Hygiena, svačina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Hlavní didaktická činnost (výtvarná, dramatická, hudební, pohybová)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Pobyt venku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>
                          <a:effectLst/>
                        </a:rPr>
                        <a:t>Hygiena, oběd, vyzvedávání dětí</a:t>
                      </a:r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 dirty="0">
                          <a:effectLst/>
                        </a:rPr>
                        <a:t> </a:t>
                      </a:r>
                      <a:br>
                        <a:rPr lang="cs-CZ" sz="600" u="none" strike="noStrike" dirty="0">
                          <a:effectLst/>
                        </a:rPr>
                      </a:br>
                      <a:r>
                        <a:rPr lang="cs-CZ" sz="600" u="none" strike="noStrike" dirty="0">
                          <a:effectLst/>
                        </a:rPr>
                        <a:t>Polední klid s pohádkou, klidné hry</a:t>
                      </a:r>
                      <a:br>
                        <a:rPr lang="cs-CZ" sz="600" u="none" strike="noStrike" dirty="0">
                          <a:effectLst/>
                        </a:rPr>
                      </a:br>
                      <a:r>
                        <a:rPr lang="cs-CZ" sz="600" u="none" strike="noStrike" dirty="0">
                          <a:effectLst/>
                        </a:rPr>
                        <a:t>a činnosti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 dirty="0">
                          <a:effectLst/>
                        </a:rPr>
                        <a:t>Hygiena, svačina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600" u="none" strike="noStrike" dirty="0">
                          <a:effectLst/>
                        </a:rPr>
                        <a:t>Hry dle vlastního výběru, zájmová činnost, individuální práce s dětmi, vyzvedávání dětí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6" marR="3516" marT="3516" marB="0" anchor="ctr"/>
                </a:tc>
                <a:extLst>
                  <a:ext uri="{0D108BD9-81ED-4DB2-BD59-A6C34878D82A}">
                    <a16:rowId xmlns:a16="http://schemas.microsoft.com/office/drawing/2014/main" val="3354418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27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F58F6B-CD02-5440-A8B8-8DAF01ADB3E8}"/>
              </a:ext>
            </a:extLst>
          </p:cNvPr>
          <p:cNvSpPr txBox="1"/>
          <p:nvPr/>
        </p:nvSpPr>
        <p:spPr>
          <a:xfrm>
            <a:off x="740926" y="1237494"/>
            <a:ext cx="674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chemeClr val="tx2"/>
                </a:solidFill>
                <a:latin typeface="Montserrat Black" pitchFamily="2" charset="77"/>
              </a:rPr>
              <a:t>Vzdělávací plán</a:t>
            </a:r>
            <a:endParaRPr lang="en-AU" sz="2800" b="1" dirty="0">
              <a:solidFill>
                <a:schemeClr val="tx2"/>
              </a:solidFill>
              <a:latin typeface="Montserrat Black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D5EEB3-FAF5-E541-9CF7-D3C3B2AAB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61" y="1722614"/>
            <a:ext cx="3035300" cy="38100"/>
          </a:xfrm>
          <a:prstGeom prst="rect">
            <a:avLst/>
          </a:prstGeom>
        </p:spPr>
      </p:pic>
      <p:pic>
        <p:nvPicPr>
          <p:cNvPr id="9" name="Picture 8" descr="kluk_SML.jpg">
            <a:extLst>
              <a:ext uri="{FF2B5EF4-FFF2-40B4-BE49-F238E27FC236}">
                <a16:creationId xmlns:a16="http://schemas.microsoft.com/office/drawing/2014/main" id="{9DE4EB8D-22FE-5A42-85D4-2EA2E2852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288" y="882227"/>
            <a:ext cx="2990413" cy="54879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B4C5A4-C504-7B4D-ACA3-50906398D01A}"/>
              </a:ext>
            </a:extLst>
          </p:cNvPr>
          <p:cNvSpPr txBox="1"/>
          <p:nvPr/>
        </p:nvSpPr>
        <p:spPr>
          <a:xfrm>
            <a:off x="667181" y="1924836"/>
            <a:ext cx="889168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216000">
              <a:spcAft>
                <a:spcPts val="1500"/>
              </a:spcAft>
            </a:pPr>
            <a:r>
              <a:rPr lang="cs-CZ" sz="16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16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Vzdělávací program je vypracován </a:t>
            </a:r>
            <a:br>
              <a:rPr lang="cs-CZ" sz="2000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	na základě školského zákona 561/2004 Sb. </a:t>
            </a:r>
          </a:p>
          <a:p>
            <a:pPr lvl="0" defTabSz="216000">
              <a:spcAft>
                <a:spcPts val="15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Plán vychází z ročních období a zahrnuje </a:t>
            </a:r>
            <a:br>
              <a:rPr lang="cs-CZ" sz="2000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	rozvoj všech schopností přiměřeně věku </a:t>
            </a:r>
            <a:endParaRPr lang="en-AU" sz="2000" dirty="0">
              <a:solidFill>
                <a:schemeClr val="tx2"/>
              </a:solidFill>
              <a:latin typeface="Montserrat" pitchFamily="2" charset="77"/>
            </a:endParaRPr>
          </a:p>
          <a:p>
            <a:pPr lvl="0" defTabSz="216000">
              <a:spcAft>
                <a:spcPts val="15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Hlavní činností je hra</a:t>
            </a:r>
            <a:endParaRPr lang="en-AU" sz="2000" dirty="0">
              <a:solidFill>
                <a:schemeClr val="tx2"/>
              </a:solidFill>
              <a:latin typeface="Montserrat" pitchFamily="2" charset="77"/>
            </a:endParaRPr>
          </a:p>
          <a:p>
            <a:pPr lvl="0" defTabSz="216000">
              <a:spcAft>
                <a:spcPts val="1500"/>
              </a:spcAft>
            </a:pPr>
            <a:r>
              <a:rPr lang="cs-CZ" sz="2000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Péče o děti se speciálními vzdělávacími </a:t>
            </a:r>
            <a:br>
              <a:rPr lang="cs-CZ" sz="2000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	potřebami a multikulturního prostředí</a:t>
            </a:r>
            <a:endParaRPr lang="en-AU" sz="2000" u="sng" dirty="0">
              <a:solidFill>
                <a:schemeClr val="tx2"/>
              </a:solidFill>
              <a:latin typeface="Montserrat" pitchFamily="2" charset="77"/>
            </a:endParaRPr>
          </a:p>
          <a:p>
            <a:pPr defTabSz="216000">
              <a:spcAft>
                <a:spcPts val="15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Plnohodnotné předškolní vzdělávání</a:t>
            </a:r>
            <a:r>
              <a:rPr lang="en-AU" sz="2000" dirty="0">
                <a:solidFill>
                  <a:schemeClr val="tx2"/>
                </a:solidFill>
                <a:latin typeface="Montserrat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8916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0162-OTYSKJ-710_SML.jpg">
            <a:extLst>
              <a:ext uri="{FF2B5EF4-FFF2-40B4-BE49-F238E27FC236}">
                <a16:creationId xmlns:a16="http://schemas.microsoft.com/office/drawing/2014/main" id="{0B21EC4B-D15E-154D-9535-6E40F66B8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193" y="1894426"/>
            <a:ext cx="4052342" cy="4268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D65F99-0229-6D4C-BA04-C869F5C84CBF}"/>
              </a:ext>
            </a:extLst>
          </p:cNvPr>
          <p:cNvSpPr txBox="1"/>
          <p:nvPr/>
        </p:nvSpPr>
        <p:spPr>
          <a:xfrm>
            <a:off x="740926" y="1237494"/>
            <a:ext cx="674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chemeClr val="tx2"/>
                </a:solidFill>
                <a:latin typeface="Montserrat Black" pitchFamily="2" charset="77"/>
              </a:rPr>
              <a:t>Program pro děti 2-3 roky</a:t>
            </a:r>
            <a:endParaRPr lang="en-AU" sz="2800" b="1" dirty="0">
              <a:solidFill>
                <a:schemeClr val="tx2"/>
              </a:solidFill>
              <a:latin typeface="Montserrat Black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4ADA5-42F2-C143-A3E8-6F185B123861}"/>
              </a:ext>
            </a:extLst>
          </p:cNvPr>
          <p:cNvSpPr txBox="1"/>
          <p:nvPr/>
        </p:nvSpPr>
        <p:spPr>
          <a:xfrm>
            <a:off x="740925" y="1903570"/>
            <a:ext cx="541454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216000">
              <a:spcAft>
                <a:spcPts val="1000"/>
              </a:spcAft>
            </a:pPr>
            <a:r>
              <a:rPr lang="cs-CZ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Zajištění vhodných bezpečnostních, </a:t>
            </a:r>
            <a:br>
              <a:rPr lang="cs-CZ" sz="2000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	hygienických a personálních podmínek</a:t>
            </a:r>
          </a:p>
          <a:p>
            <a:pPr lvl="0" defTabSz="216000"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Všechny naše provozovny </a:t>
            </a:r>
            <a:br>
              <a:rPr lang="cs-CZ" sz="2000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	mají děti mladší 3 let</a:t>
            </a:r>
            <a:endParaRPr lang="en-AU" sz="2000" dirty="0">
              <a:solidFill>
                <a:schemeClr val="tx2"/>
              </a:solidFill>
              <a:latin typeface="Montserrat" pitchFamily="2" charset="77"/>
            </a:endParaRPr>
          </a:p>
          <a:p>
            <a:pPr lvl="0" defTabSz="216000"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Montserrat Black" pitchFamily="2" charset="77"/>
                <a:cs typeface="Montserrat"/>
              </a:rPr>
              <a:t>Zdravotní sestra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Montserrat" pitchFamily="2" charset="77"/>
                <a:cs typeface="Montserrat"/>
              </a:rPr>
              <a:t>	</a:t>
            </a:r>
          </a:p>
          <a:p>
            <a:pPr lvl="0" defTabSz="216000"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Upravený vzdělávací program</a:t>
            </a:r>
          </a:p>
          <a:p>
            <a:pPr lvl="0" defTabSz="216000"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Individuální výchovná péče a rozvoj 	kulturně hygienických návyků 	přiměřených věku dítěte</a:t>
            </a:r>
            <a:endParaRPr lang="en-AU" sz="2000" dirty="0">
              <a:solidFill>
                <a:schemeClr val="tx2"/>
              </a:solidFill>
              <a:latin typeface="Montserrat" pitchFamily="2" charset="77"/>
            </a:endParaRPr>
          </a:p>
          <a:p>
            <a:pPr lvl="0" defTabSz="216000"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Individuálně přizpůsobený </a:t>
            </a:r>
            <a:br>
              <a:rPr lang="cs-CZ" sz="2000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	adaptační režim</a:t>
            </a:r>
            <a:endParaRPr lang="en-AU" sz="2000" dirty="0">
              <a:solidFill>
                <a:schemeClr val="tx2"/>
              </a:solidFill>
              <a:latin typeface="Montserrat" pitchFamily="2" charset="77"/>
            </a:endParaRPr>
          </a:p>
          <a:p>
            <a:pPr defTabSz="216000"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Nepravidelná docházka</a:t>
            </a:r>
            <a:r>
              <a:rPr lang="en-AU" sz="2000" dirty="0">
                <a:solidFill>
                  <a:schemeClr val="tx2"/>
                </a:solidFill>
                <a:latin typeface="Montserrat" pitchFamily="2" charset="77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122AF0-9E28-D641-98EB-C22A64BAF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39" y="1731758"/>
            <a:ext cx="42291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3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F933F5-C63C-A249-A881-C68F58298468}"/>
              </a:ext>
            </a:extLst>
          </p:cNvPr>
          <p:cNvSpPr txBox="1"/>
          <p:nvPr/>
        </p:nvSpPr>
        <p:spPr>
          <a:xfrm>
            <a:off x="740926" y="1237494"/>
            <a:ext cx="674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chemeClr val="tx2"/>
                </a:solidFill>
                <a:latin typeface="Montserrat Black" pitchFamily="2" charset="77"/>
              </a:rPr>
              <a:t>Aktivity</a:t>
            </a:r>
            <a:endParaRPr lang="en-AU" sz="2800" b="1" dirty="0">
              <a:solidFill>
                <a:schemeClr val="tx2"/>
              </a:solidFill>
              <a:latin typeface="Montserrat Black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76360-9BDC-1B40-829A-F08B00E12258}"/>
              </a:ext>
            </a:extLst>
          </p:cNvPr>
          <p:cNvSpPr txBox="1"/>
          <p:nvPr/>
        </p:nvSpPr>
        <p:spPr>
          <a:xfrm>
            <a:off x="667181" y="1903570"/>
            <a:ext cx="8722352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defTabSz="216000">
              <a:spcBef>
                <a:spcPts val="30"/>
              </a:spcBef>
              <a:spcAft>
                <a:spcPts val="800"/>
              </a:spcAft>
            </a:pPr>
            <a:r>
              <a:rPr lang="cs-CZ" sz="16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</a:t>
            </a:r>
            <a:r>
              <a:rPr lang="cs-CZ" sz="16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r>
              <a:rPr lang="cs-CZ" b="1" dirty="0">
                <a:solidFill>
                  <a:schemeClr val="tx2"/>
                </a:solidFill>
                <a:latin typeface="Montserrat" pitchFamily="2" charset="77"/>
              </a:rPr>
              <a:t>Kroužky: </a:t>
            </a:r>
            <a:r>
              <a:rPr lang="cs-CZ" dirty="0">
                <a:solidFill>
                  <a:schemeClr val="tx2"/>
                </a:solidFill>
                <a:latin typeface="Montserrat" pitchFamily="2" charset="77"/>
              </a:rPr>
              <a:t>keramika, 	angličtina, hudební,	pohybový kroužek, vaření</a:t>
            </a:r>
            <a:endParaRPr lang="en-AU" dirty="0">
              <a:solidFill>
                <a:schemeClr val="tx2"/>
              </a:solidFill>
              <a:latin typeface="Montserrat" pitchFamily="2" charset="77"/>
            </a:endParaRPr>
          </a:p>
          <a:p>
            <a:pPr marL="0" lvl="2" defTabSz="216000">
              <a:spcBef>
                <a:spcPts val="30"/>
              </a:spcBef>
              <a:spcAft>
                <a:spcPts val="800"/>
              </a:spcAft>
            </a:pPr>
            <a:r>
              <a:rPr lang="cs-CZ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r>
              <a:rPr lang="cs-CZ" b="1" dirty="0">
                <a:solidFill>
                  <a:schemeClr val="tx2"/>
                </a:solidFill>
                <a:latin typeface="Montserrat" pitchFamily="2" charset="77"/>
              </a:rPr>
              <a:t>Projekty: </a:t>
            </a:r>
            <a:r>
              <a:rPr lang="cs-CZ" dirty="0">
                <a:solidFill>
                  <a:schemeClr val="tx2"/>
                </a:solidFill>
                <a:latin typeface="Montserrat" pitchFamily="2" charset="77"/>
              </a:rPr>
              <a:t>Celé Česko čte dětem, </a:t>
            </a:r>
            <a:br>
              <a:rPr lang="cs-CZ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dirty="0">
                <a:solidFill>
                  <a:schemeClr val="tx2"/>
                </a:solidFill>
                <a:latin typeface="Montserrat" pitchFamily="2" charset="77"/>
              </a:rPr>
              <a:t>	EKO školka,  Mezigenerační </a:t>
            </a:r>
            <a:br>
              <a:rPr lang="cs-CZ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dirty="0">
                <a:solidFill>
                  <a:schemeClr val="tx2"/>
                </a:solidFill>
                <a:latin typeface="Montserrat" pitchFamily="2" charset="77"/>
              </a:rPr>
              <a:t>	setkávání, Partner Nadačního </a:t>
            </a:r>
            <a:br>
              <a:rPr lang="cs-CZ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dirty="0">
                <a:solidFill>
                  <a:schemeClr val="tx2"/>
                </a:solidFill>
                <a:latin typeface="Montserrat" pitchFamily="2" charset="77"/>
              </a:rPr>
              <a:t>	fondu Senior Inn</a:t>
            </a:r>
          </a:p>
          <a:p>
            <a:pPr marL="0" lvl="2" defTabSz="216000">
              <a:spcBef>
                <a:spcPts val="30"/>
              </a:spcBef>
              <a:spcAft>
                <a:spcPts val="800"/>
              </a:spcAft>
            </a:pPr>
            <a:r>
              <a:rPr lang="cs-CZ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b="1" dirty="0">
                <a:solidFill>
                  <a:schemeClr val="tx2"/>
                </a:solidFill>
                <a:latin typeface="Montserrat" pitchFamily="2" charset="77"/>
              </a:rPr>
              <a:t>Preventivní programy: </a:t>
            </a:r>
            <a:r>
              <a:rPr lang="cs-CZ" dirty="0">
                <a:solidFill>
                  <a:schemeClr val="tx2"/>
                </a:solidFill>
                <a:latin typeface="Montserrat" pitchFamily="2" charset="77"/>
              </a:rPr>
              <a:t> </a:t>
            </a:r>
            <a:br>
              <a:rPr lang="cs-CZ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dirty="0">
                <a:solidFill>
                  <a:schemeClr val="tx2"/>
                </a:solidFill>
                <a:latin typeface="Montserrat" pitchFamily="2" charset="77"/>
              </a:rPr>
              <a:t>	Městská policie, požárníci,</a:t>
            </a:r>
            <a:br>
              <a:rPr lang="cs-CZ" dirty="0">
                <a:solidFill>
                  <a:schemeClr val="tx2">
                    <a:lumMod val="75000"/>
                  </a:schemeClr>
                </a:solidFill>
                <a:latin typeface="Montserrat" pitchFamily="2" charset="77"/>
              </a:rPr>
            </a:br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Montserrat" pitchFamily="2" charset="77"/>
              </a:rPr>
              <a:t>	</a:t>
            </a:r>
            <a:r>
              <a:rPr lang="cs-CZ" dirty="0">
                <a:solidFill>
                  <a:schemeClr val="tx2"/>
                </a:solidFill>
                <a:latin typeface="Montserrat" pitchFamily="2" charset="77"/>
              </a:rPr>
              <a:t>dentální hygiena</a:t>
            </a:r>
            <a:endParaRPr lang="en-AU" dirty="0">
              <a:solidFill>
                <a:schemeClr val="tx2"/>
              </a:solidFill>
              <a:latin typeface="Montserrat" pitchFamily="2" charset="77"/>
            </a:endParaRPr>
          </a:p>
          <a:p>
            <a:pPr marL="0" lvl="2" defTabSz="216000">
              <a:spcBef>
                <a:spcPts val="30"/>
              </a:spcBef>
              <a:spcAft>
                <a:spcPts val="800"/>
              </a:spcAft>
            </a:pPr>
            <a:r>
              <a:rPr lang="cs-CZ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r>
              <a:rPr lang="cs-CZ" b="1" dirty="0">
                <a:solidFill>
                  <a:schemeClr val="tx2"/>
                </a:solidFill>
                <a:latin typeface="Montserrat" pitchFamily="2" charset="77"/>
              </a:rPr>
              <a:t>Společné akce </a:t>
            </a:r>
            <a:r>
              <a:rPr lang="cs-CZ" dirty="0">
                <a:solidFill>
                  <a:schemeClr val="tx2"/>
                </a:solidFill>
                <a:latin typeface="Montserrat" pitchFamily="2" charset="77"/>
              </a:rPr>
              <a:t>v síti FŠ:</a:t>
            </a:r>
            <a:br>
              <a:rPr lang="cs-CZ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dirty="0">
                <a:solidFill>
                  <a:schemeClr val="tx2"/>
                </a:solidFill>
                <a:latin typeface="Montserrat" pitchFamily="2" charset="77"/>
              </a:rPr>
              <a:t>	Olympiáda, </a:t>
            </a:r>
            <a:br>
              <a:rPr lang="cs-CZ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dirty="0">
                <a:solidFill>
                  <a:schemeClr val="tx2"/>
                </a:solidFill>
                <a:latin typeface="Montserrat" pitchFamily="2" charset="77"/>
              </a:rPr>
              <a:t>	charitativní běh Teri bear</a:t>
            </a:r>
            <a:endParaRPr lang="en-AU" dirty="0">
              <a:solidFill>
                <a:schemeClr val="tx2"/>
              </a:solidFill>
              <a:latin typeface="Montserrat" pitchFamily="2" charset="77"/>
            </a:endParaRPr>
          </a:p>
          <a:p>
            <a:pPr defTabSz="216000">
              <a:spcBef>
                <a:spcPts val="30"/>
              </a:spcBef>
              <a:spcAft>
                <a:spcPts val="800"/>
              </a:spcAft>
            </a:pPr>
            <a:r>
              <a:rPr lang="cs-CZ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r>
              <a:rPr lang="cs-CZ" b="1" dirty="0">
                <a:solidFill>
                  <a:schemeClr val="tx2"/>
                </a:solidFill>
                <a:latin typeface="Montserrat" pitchFamily="2" charset="77"/>
              </a:rPr>
              <a:t>Letní příměstské tábory</a:t>
            </a:r>
            <a:r>
              <a:rPr lang="en-AU" b="1" dirty="0">
                <a:solidFill>
                  <a:schemeClr val="tx2"/>
                </a:solidFill>
                <a:latin typeface="Montserrat" pitchFamily="2" charset="77"/>
              </a:rPr>
              <a:t> </a:t>
            </a:r>
            <a:endParaRPr lang="cs-CZ" b="1" dirty="0">
              <a:solidFill>
                <a:schemeClr val="tx2"/>
              </a:solidFill>
              <a:latin typeface="Montserrat" pitchFamily="2" charset="77"/>
            </a:endParaRPr>
          </a:p>
          <a:p>
            <a:pPr defTabSz="216000">
              <a:spcBef>
                <a:spcPts val="30"/>
              </a:spcBef>
              <a:spcAft>
                <a:spcPts val="800"/>
              </a:spcAft>
            </a:pPr>
            <a:r>
              <a:rPr lang="cs-CZ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 </a:t>
            </a:r>
            <a:r>
              <a:rPr lang="cs-CZ" b="1" dirty="0">
                <a:solidFill>
                  <a:schemeClr val="tx2"/>
                </a:solidFill>
                <a:latin typeface="Montserrat" pitchFamily="2" charset="77"/>
              </a:rPr>
              <a:t>Školky v přírodě, </a:t>
            </a:r>
            <a:br>
              <a:rPr lang="cs-CZ" b="1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b="1" dirty="0">
                <a:solidFill>
                  <a:schemeClr val="tx2"/>
                </a:solidFill>
                <a:latin typeface="Montserrat" pitchFamily="2" charset="77"/>
              </a:rPr>
              <a:t>	lyžařské výcviky</a:t>
            </a:r>
            <a:endParaRPr lang="en-AU" b="1" dirty="0">
              <a:solidFill>
                <a:schemeClr val="tx2"/>
              </a:solidFill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F9E35-850C-6241-A478-B727941C0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16" y="1741664"/>
            <a:ext cx="1536700" cy="38100"/>
          </a:xfrm>
          <a:prstGeom prst="rect">
            <a:avLst/>
          </a:prstGeom>
        </p:spPr>
      </p:pic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6FBD99E6-1FAA-9946-9C02-A5A30CB1C6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5" r="3855"/>
          <a:stretch/>
        </p:blipFill>
        <p:spPr>
          <a:xfrm>
            <a:off x="5008754" y="2404820"/>
            <a:ext cx="4285819" cy="35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4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5C30CE-127B-2145-B903-C22DEA05EDE4}"/>
              </a:ext>
            </a:extLst>
          </p:cNvPr>
          <p:cNvSpPr txBox="1"/>
          <p:nvPr/>
        </p:nvSpPr>
        <p:spPr>
          <a:xfrm>
            <a:off x="740926" y="1237494"/>
            <a:ext cx="674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chemeClr val="tx2"/>
                </a:solidFill>
                <a:latin typeface="Montserrat Black" pitchFamily="2" charset="77"/>
              </a:rPr>
              <a:t>Spolupráce s rodiči</a:t>
            </a:r>
            <a:endParaRPr lang="en-AU" sz="2800" b="1" dirty="0">
              <a:solidFill>
                <a:schemeClr val="tx2"/>
              </a:solidFill>
              <a:latin typeface="Montserrat Black" pitchFamily="2" charset="77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3E3FC7F-DD4F-E14A-9B9C-0BB1658D430F}"/>
              </a:ext>
            </a:extLst>
          </p:cNvPr>
          <p:cNvSpPr/>
          <p:nvPr/>
        </p:nvSpPr>
        <p:spPr>
          <a:xfrm>
            <a:off x="619851" y="1860257"/>
            <a:ext cx="6708972" cy="4066803"/>
          </a:xfrm>
          <a:prstGeom prst="roundRect">
            <a:avLst>
              <a:gd name="adj" fmla="val 6882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C27386-5984-DE4D-99BC-D14C5DB3508F}"/>
              </a:ext>
            </a:extLst>
          </p:cNvPr>
          <p:cNvSpPr txBox="1"/>
          <p:nvPr/>
        </p:nvSpPr>
        <p:spPr>
          <a:xfrm>
            <a:off x="789135" y="2051707"/>
            <a:ext cx="6459158" cy="336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216000">
              <a:spcAft>
                <a:spcPts val="1300"/>
              </a:spcAft>
            </a:pPr>
            <a:r>
              <a:rPr lang="cs-CZ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dirty="0">
                <a:solidFill>
                  <a:schemeClr val="tx2"/>
                </a:solidFill>
                <a:latin typeface="Montserrat"/>
                <a:cs typeface="Montserrat"/>
              </a:rPr>
              <a:t>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Prezentace a den otevřených dveří 	před zahájením 	provozu.</a:t>
            </a:r>
            <a:endParaRPr lang="en-AU" sz="2000" dirty="0">
              <a:solidFill>
                <a:schemeClr val="tx2"/>
              </a:solidFill>
              <a:latin typeface="Montserrat" pitchFamily="2" charset="77"/>
            </a:endParaRPr>
          </a:p>
          <a:p>
            <a:pPr lvl="0" defTabSz="216000">
              <a:spcAft>
                <a:spcPts val="13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/>
                <a:cs typeface="Montserrat"/>
              </a:rPr>
              <a:t>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Každý rok průzkum spokojenosti. Poznatky 	průzkumů jsou 	pak aplikovány do dalšího provozu. </a:t>
            </a:r>
          </a:p>
          <a:p>
            <a:pPr lvl="0" defTabSz="216000">
              <a:spcAft>
                <a:spcPts val="13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Informace vzájemnými rozhovory, nástěnky, 	každotýdenní mail, web stránky, Instagram, třídní schůzky, 	konzultace</a:t>
            </a:r>
            <a:endParaRPr lang="en-AU" sz="2000" dirty="0">
              <a:solidFill>
                <a:schemeClr val="tx2"/>
              </a:solidFill>
              <a:latin typeface="Montserrat" pitchFamily="2" charset="77"/>
            </a:endParaRPr>
          </a:p>
          <a:p>
            <a:pPr lvl="0" defTabSz="216000">
              <a:spcAft>
                <a:spcPts val="13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/>
                <a:cs typeface="Montserrat"/>
              </a:rPr>
              <a:t>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Akce s rodiči: adventní dílny, vánoční besídky, 	masopust, 	ukončení školního roku apod. </a:t>
            </a: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 </a:t>
            </a:r>
            <a:r>
              <a:rPr lang="cs-CZ" sz="2000" dirty="0">
                <a:solidFill>
                  <a:schemeClr val="tx2"/>
                </a:solidFill>
                <a:latin typeface="Montserrat"/>
                <a:cs typeface="Montserrat"/>
              </a:rPr>
              <a:t>	</a:t>
            </a:r>
            <a:endParaRPr lang="en-AU" sz="2000" dirty="0">
              <a:solidFill>
                <a:schemeClr val="tx2"/>
              </a:solidFill>
              <a:latin typeface="Montserrat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AAA77B-D6A8-1149-9BA9-0937C9DD9FB9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49946" y="2781483"/>
            <a:ext cx="6248781" cy="293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443BDC-0AD9-2847-BF48-F3285B571AA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49944" y="3870312"/>
            <a:ext cx="6248781" cy="29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DCC581-A6E4-A44B-950F-39C4814B337E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49945" y="4969072"/>
            <a:ext cx="6248781" cy="29337"/>
          </a:xfrm>
          <a:prstGeom prst="rect">
            <a:avLst/>
          </a:prstGeom>
        </p:spPr>
      </p:pic>
      <p:pic>
        <p:nvPicPr>
          <p:cNvPr id="17" name="Picture 16" descr="s deskou_SML.png">
            <a:extLst>
              <a:ext uri="{FF2B5EF4-FFF2-40B4-BE49-F238E27FC236}">
                <a16:creationId xmlns:a16="http://schemas.microsoft.com/office/drawing/2014/main" id="{F05B5DD8-72B6-5E42-A5E0-54A2CF5E2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118" y="1738273"/>
            <a:ext cx="2570095" cy="40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19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3967" y="1145630"/>
            <a:ext cx="4519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chemeClr val="tx2"/>
                </a:solidFill>
                <a:latin typeface="Montserrat Black" pitchFamily="2" charset="77"/>
              </a:rPr>
              <a:t>Stravování</a:t>
            </a:r>
            <a:endParaRPr lang="en-AU" sz="2800" b="1" dirty="0">
              <a:solidFill>
                <a:schemeClr val="tx2"/>
              </a:solidFill>
              <a:latin typeface="Montserrat Black" pitchFamily="2" charset="7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0594" y="965528"/>
            <a:ext cx="3652767" cy="11182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4000" baseline="30000" dirty="0">
                <a:solidFill>
                  <a:schemeClr val="bg1"/>
                </a:solidFill>
                <a:latin typeface="Montserrat Black"/>
                <a:cs typeface="Montserrat Black"/>
              </a:rPr>
              <a:t>NAŠE REFERENC</a:t>
            </a:r>
            <a:r>
              <a:rPr lang="en-US" sz="5000" baseline="30000" dirty="0">
                <a:solidFill>
                  <a:schemeClr val="bg1"/>
                </a:solidFill>
                <a:latin typeface="Montserrat Black"/>
                <a:cs typeface="Montserrat Black"/>
              </a:rPr>
              <a:t>2008-20</a:t>
            </a:r>
            <a:r>
              <a:rPr lang="cs-CZ" sz="5000" baseline="30000" dirty="0">
                <a:solidFill>
                  <a:schemeClr val="bg1"/>
                </a:solidFill>
                <a:latin typeface="Montserrat Black"/>
                <a:cs typeface="Montserrat Black"/>
              </a:rPr>
              <a:t>20</a:t>
            </a:r>
            <a:endParaRPr lang="en-US" sz="5000" baseline="30000" dirty="0">
              <a:solidFill>
                <a:schemeClr val="bg1"/>
              </a:solidFill>
              <a:latin typeface="Montserrat Black"/>
              <a:cs typeface="Montserrat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DEDDD9-D040-3948-A492-4C19E56A9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79" y="5531376"/>
            <a:ext cx="8529024" cy="89666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26F1F94-04CC-40CF-9DEB-BDE27A51E3D2}"/>
              </a:ext>
            </a:extLst>
          </p:cNvPr>
          <p:cNvSpPr txBox="1"/>
          <p:nvPr/>
        </p:nvSpPr>
        <p:spPr>
          <a:xfrm>
            <a:off x="1392865" y="1701208"/>
            <a:ext cx="7660496" cy="3538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297AFFE-7887-4774-8E8A-E27AF077597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907" y="-216131"/>
            <a:ext cx="1973006" cy="133213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object 5">
            <a:extLst>
              <a:ext uri="{FF2B5EF4-FFF2-40B4-BE49-F238E27FC236}">
                <a16:creationId xmlns:a16="http://schemas.microsoft.com/office/drawing/2014/main" id="{FE0E44B4-2AA8-4BAE-90D4-68945BCFA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043414"/>
              </p:ext>
            </p:extLst>
          </p:nvPr>
        </p:nvGraphicFramePr>
        <p:xfrm>
          <a:off x="743967" y="3343598"/>
          <a:ext cx="6096000" cy="1283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Pokrm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Cena </a:t>
                      </a:r>
                      <a:r>
                        <a:rPr sz="1800" b="1" spc="-11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(včetně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DPH)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76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0" dirty="0">
                          <a:latin typeface="Arial"/>
                          <a:cs typeface="Arial"/>
                        </a:rPr>
                        <a:t>Celodenní</a:t>
                      </a:r>
                      <a:r>
                        <a:rPr sz="18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90" dirty="0">
                          <a:latin typeface="Arial"/>
                          <a:cs typeface="Arial"/>
                        </a:rPr>
                        <a:t>balíček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7790" marR="3352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95" dirty="0">
                          <a:latin typeface="Arial"/>
                          <a:cs typeface="Arial"/>
                        </a:rPr>
                        <a:t>(přesnídávka, </a:t>
                      </a:r>
                      <a:r>
                        <a:rPr sz="1800" spc="-70" dirty="0">
                          <a:latin typeface="Arial"/>
                          <a:cs typeface="Arial"/>
                        </a:rPr>
                        <a:t>oběd, </a:t>
                      </a:r>
                      <a:r>
                        <a:rPr sz="1800" spc="-110" dirty="0">
                          <a:latin typeface="Arial"/>
                          <a:cs typeface="Arial"/>
                        </a:rPr>
                        <a:t>svačina, 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pitný </a:t>
                      </a:r>
                      <a:r>
                        <a:rPr sz="1800" spc="-75" dirty="0">
                          <a:latin typeface="Arial"/>
                          <a:cs typeface="Arial"/>
                        </a:rPr>
                        <a:t>režim </a:t>
                      </a:r>
                      <a:r>
                        <a:rPr sz="1800" spc="-85" dirty="0">
                          <a:latin typeface="Arial"/>
                          <a:cs typeface="Arial"/>
                        </a:rPr>
                        <a:t>celý </a:t>
                      </a:r>
                      <a:r>
                        <a:rPr sz="1800" spc="-75" dirty="0">
                          <a:latin typeface="Arial"/>
                          <a:cs typeface="Arial"/>
                        </a:rPr>
                        <a:t>den</a:t>
                      </a:r>
                      <a:r>
                        <a:rPr sz="1800" spc="-1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5" dirty="0">
                          <a:latin typeface="Arial"/>
                          <a:cs typeface="Arial"/>
                        </a:rPr>
                        <a:t>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cs-CZ" sz="1800" spc="-100" dirty="0">
                          <a:latin typeface="Arial"/>
                          <a:cs typeface="Arial"/>
                        </a:rPr>
                        <a:t>85</a:t>
                      </a:r>
                      <a:r>
                        <a:rPr sz="18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45" dirty="0">
                          <a:latin typeface="Arial"/>
                          <a:cs typeface="Arial"/>
                        </a:rPr>
                        <a:t>Kč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864311D8-7EE7-41F2-9868-55FEF5C87D49}"/>
              </a:ext>
            </a:extLst>
          </p:cNvPr>
          <p:cNvSpPr txBox="1"/>
          <p:nvPr/>
        </p:nvSpPr>
        <p:spPr>
          <a:xfrm>
            <a:off x="858644" y="1973766"/>
            <a:ext cx="8194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Montserrat"/>
                <a:ea typeface="MingLiU_HKSCS" panose="020B0604030504040204" pitchFamily="18" charset="-120"/>
                <a:cs typeface="Mongolian Baiti" panose="03000500000000000000" pitchFamily="66" charset="0"/>
              </a:rPr>
              <a:t>Zajištěno dovozem </a:t>
            </a:r>
            <a:r>
              <a:rPr lang="cs-CZ" sz="2000" b="0" i="0" dirty="0">
                <a:solidFill>
                  <a:schemeClr val="tx2">
                    <a:lumMod val="75000"/>
                  </a:schemeClr>
                </a:solidFill>
                <a:effectLst/>
                <a:latin typeface="Montserrat"/>
                <a:ea typeface="MingLiU_HKSCS" panose="020B0604030504040204" pitchFamily="18" charset="-120"/>
                <a:cs typeface="Mongolian Baiti" panose="03000500000000000000" pitchFamily="66" charset="0"/>
              </a:rPr>
              <a:t>od dodavatele dětské stravy a bude doplněna o produkty z Ekofarmy Kosařův mlýn a bezlepkové pekárny ALMAGRANA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Montserrat"/>
                <a:ea typeface="MingLiU_HKSCS" panose="020B0604030504040204" pitchFamily="18" charset="-120"/>
                <a:cs typeface="Mongolian Baiti" panose="03000500000000000000" pitchFamily="66" charset="0"/>
              </a:rPr>
              <a:t> </a:t>
            </a:r>
            <a:endParaRPr lang="en-GB" sz="2000" dirty="0">
              <a:solidFill>
                <a:schemeClr val="tx2">
                  <a:lumMod val="75000"/>
                </a:schemeClr>
              </a:solidFill>
              <a:latin typeface="Montserrat"/>
              <a:ea typeface="MingLiU_HKSCS" panose="020B0604030504040204" pitchFamily="18" charset="-12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339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3967" y="1145630"/>
            <a:ext cx="4519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chemeClr val="tx2"/>
                </a:solidFill>
                <a:latin typeface="Montserrat Black" pitchFamily="2" charset="77"/>
              </a:rPr>
              <a:t>Školné</a:t>
            </a:r>
            <a:endParaRPr lang="en-AU" sz="2800" b="1" dirty="0">
              <a:solidFill>
                <a:schemeClr val="tx2"/>
              </a:solidFill>
              <a:latin typeface="Montserrat Black" pitchFamily="2" charset="7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0594" y="965528"/>
            <a:ext cx="3652767" cy="11182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4000" baseline="30000" dirty="0">
                <a:solidFill>
                  <a:schemeClr val="bg1"/>
                </a:solidFill>
                <a:latin typeface="Montserrat Black"/>
                <a:cs typeface="Montserrat Black"/>
              </a:rPr>
              <a:t>NAŠE REFERENC</a:t>
            </a:r>
            <a:r>
              <a:rPr lang="en-US" sz="5000" baseline="30000" dirty="0">
                <a:solidFill>
                  <a:schemeClr val="bg1"/>
                </a:solidFill>
                <a:latin typeface="Montserrat Black"/>
                <a:cs typeface="Montserrat Black"/>
              </a:rPr>
              <a:t>2008-20</a:t>
            </a:r>
            <a:r>
              <a:rPr lang="cs-CZ" sz="5000" baseline="30000" dirty="0">
                <a:solidFill>
                  <a:schemeClr val="bg1"/>
                </a:solidFill>
                <a:latin typeface="Montserrat Black"/>
                <a:cs typeface="Montserrat Black"/>
              </a:rPr>
              <a:t>20</a:t>
            </a:r>
            <a:endParaRPr lang="en-US" sz="5000" baseline="30000" dirty="0">
              <a:solidFill>
                <a:schemeClr val="bg1"/>
              </a:solidFill>
              <a:latin typeface="Montserrat Black"/>
              <a:cs typeface="Montserrat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DEDDD9-D040-3948-A492-4C19E56A9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79" y="5531376"/>
            <a:ext cx="8529024" cy="89666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26F1F94-04CC-40CF-9DEB-BDE27A51E3D2}"/>
              </a:ext>
            </a:extLst>
          </p:cNvPr>
          <p:cNvSpPr txBox="1"/>
          <p:nvPr/>
        </p:nvSpPr>
        <p:spPr>
          <a:xfrm>
            <a:off x="980048" y="1592844"/>
            <a:ext cx="7660496" cy="3538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64311D8-7EE7-41F2-9868-55FEF5C87D49}"/>
              </a:ext>
            </a:extLst>
          </p:cNvPr>
          <p:cNvSpPr txBox="1"/>
          <p:nvPr/>
        </p:nvSpPr>
        <p:spPr>
          <a:xfrm>
            <a:off x="855641" y="4249493"/>
            <a:ext cx="8194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Montserrat"/>
                <a:ea typeface="MingLiU_HKSCS" panose="020B0604030504040204" pitchFamily="18" charset="-120"/>
                <a:cs typeface="Mongolian Baiti" panose="03000500000000000000" pitchFamily="66" charset="0"/>
              </a:rPr>
              <a:t>Školné se hradí vždy dopředu do 5. dne v měsíci, a to na základě faktur    	(stravné + školné) </a:t>
            </a:r>
          </a:p>
          <a:p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Montserrat"/>
                <a:ea typeface="MingLiU_HKSCS" panose="020B0604030504040204" pitchFamily="18" charset="-120"/>
                <a:cs typeface="Mongolian Baiti" panose="03000500000000000000" pitchFamily="66" charset="0"/>
              </a:rPr>
              <a:t>Stravné se hradí dle skutečné docházky </a:t>
            </a:r>
            <a:endParaRPr lang="en-GB" sz="2000" dirty="0">
              <a:solidFill>
                <a:schemeClr val="tx2">
                  <a:lumMod val="75000"/>
                </a:schemeClr>
              </a:solidFill>
              <a:latin typeface="Montserrat"/>
              <a:ea typeface="MingLiU_HKSCS" panose="020B0604030504040204" pitchFamily="18" charset="-120"/>
              <a:cs typeface="Mongolian Baiti" panose="03000500000000000000" pitchFamily="66" charset="0"/>
            </a:endParaRPr>
          </a:p>
        </p:txBody>
      </p:sp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D85392AF-08E2-4C34-9554-41F618E81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081085"/>
              </p:ext>
            </p:extLst>
          </p:nvPr>
        </p:nvGraphicFramePr>
        <p:xfrm>
          <a:off x="874441" y="1938400"/>
          <a:ext cx="6096000" cy="1996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Docházka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Cena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445">
                <a:tc>
                  <a:txBody>
                    <a:bodyPr/>
                    <a:lstStyle/>
                    <a:p>
                      <a:pPr marL="97790" marR="26289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spc="-95" dirty="0">
                          <a:latin typeface="Arial"/>
                          <a:cs typeface="Arial"/>
                        </a:rPr>
                        <a:t>Celodenní, </a:t>
                      </a:r>
                      <a:r>
                        <a:rPr sz="1800" spc="-90" dirty="0">
                          <a:latin typeface="Arial"/>
                          <a:cs typeface="Arial"/>
                        </a:rPr>
                        <a:t>5 </a:t>
                      </a:r>
                      <a:r>
                        <a:rPr sz="1800" spc="-70" dirty="0">
                          <a:latin typeface="Arial"/>
                          <a:cs typeface="Arial"/>
                        </a:rPr>
                        <a:t>dní</a:t>
                      </a:r>
                      <a:r>
                        <a:rPr sz="18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90" dirty="0">
                          <a:latin typeface="Arial"/>
                          <a:cs typeface="Arial"/>
                        </a:rPr>
                        <a:t>v  </a:t>
                      </a:r>
                      <a:r>
                        <a:rPr sz="1800" spc="-40" dirty="0">
                          <a:latin typeface="Arial"/>
                          <a:cs typeface="Arial"/>
                        </a:rPr>
                        <a:t>týdnu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cs-CZ" sz="1800" spc="-80" dirty="0">
                          <a:latin typeface="Arial"/>
                          <a:cs typeface="Arial"/>
                        </a:rPr>
                        <a:t>5 500</a:t>
                      </a:r>
                      <a:r>
                        <a:rPr sz="1800" spc="-80" dirty="0">
                          <a:latin typeface="Arial"/>
                          <a:cs typeface="Arial"/>
                        </a:rPr>
                        <a:t>,- </a:t>
                      </a:r>
                      <a:r>
                        <a:rPr sz="1800" spc="-225" dirty="0">
                          <a:latin typeface="Arial"/>
                          <a:cs typeface="Arial"/>
                        </a:rPr>
                        <a:t>Kč</a:t>
                      </a:r>
                      <a:r>
                        <a:rPr sz="18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45" dirty="0">
                          <a:latin typeface="Arial"/>
                          <a:cs typeface="Arial"/>
                        </a:rPr>
                        <a:t>(za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</a:pPr>
                      <a:r>
                        <a:rPr sz="1800" spc="-110" dirty="0">
                          <a:latin typeface="Arial"/>
                          <a:cs typeface="Arial"/>
                        </a:rPr>
                        <a:t>měsíc)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411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cs-CZ" sz="1800" spc="-90" dirty="0">
                          <a:latin typeface="Arial"/>
                          <a:cs typeface="Arial"/>
                        </a:rPr>
                        <a:t>Dopolední,5</a:t>
                      </a:r>
                      <a:r>
                        <a:rPr sz="18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75" dirty="0">
                          <a:latin typeface="Arial"/>
                          <a:cs typeface="Arial"/>
                        </a:rPr>
                        <a:t>d</a:t>
                      </a:r>
                      <a:r>
                        <a:rPr lang="cs-CZ" sz="1800" spc="-75" dirty="0">
                          <a:latin typeface="Arial"/>
                          <a:cs typeface="Arial"/>
                        </a:rPr>
                        <a:t>ní v</a:t>
                      </a:r>
                    </a:p>
                    <a:p>
                      <a:pPr marL="9779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cs-CZ" sz="1800" spc="-75" dirty="0">
                          <a:latin typeface="Arial"/>
                          <a:cs typeface="Arial"/>
                        </a:rPr>
                        <a:t>týdnu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cs-CZ" sz="1800" spc="-80" dirty="0">
                          <a:latin typeface="Arial"/>
                          <a:cs typeface="Arial"/>
                        </a:rPr>
                        <a:t>3 500</a:t>
                      </a:r>
                      <a:r>
                        <a:rPr sz="1800" spc="-80" dirty="0">
                          <a:latin typeface="Arial"/>
                          <a:cs typeface="Arial"/>
                        </a:rPr>
                        <a:t>,-</a:t>
                      </a:r>
                      <a:r>
                        <a:rPr sz="18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45" dirty="0" err="1">
                          <a:latin typeface="Arial"/>
                          <a:cs typeface="Arial"/>
                        </a:rPr>
                        <a:t>Kč</a:t>
                      </a:r>
                      <a:r>
                        <a:rPr lang="cs-CZ" sz="1800" spc="-245" dirty="0">
                          <a:latin typeface="Arial"/>
                          <a:cs typeface="Arial"/>
                        </a:rPr>
                        <a:t>  (za  měsíc)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cs-CZ" sz="1800" dirty="0">
                          <a:latin typeface="Arial"/>
                          <a:cs typeface="Arial"/>
                        </a:rPr>
                        <a:t>1 den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cs-CZ" sz="1800" dirty="0">
                          <a:latin typeface="Arial"/>
                          <a:cs typeface="Arial"/>
                        </a:rPr>
                        <a:t>500,- Kč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65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820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10"/>
          <p:cNvSpPr>
            <a:spLocks noChangeArrowheads="1"/>
          </p:cNvSpPr>
          <p:nvPr/>
        </p:nvSpPr>
        <p:spPr bwMode="auto">
          <a:xfrm>
            <a:off x="700875" y="2898099"/>
            <a:ext cx="8321442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cs-CZ" sz="2800" dirty="0">
                <a:solidFill>
                  <a:schemeClr val="tx2"/>
                </a:solidFill>
                <a:latin typeface="Montserrat Black"/>
                <a:cs typeface="Montserrat Black"/>
              </a:rPr>
              <a:t>Chci</a:t>
            </a:r>
            <a:r>
              <a:rPr lang="cs-CZ" sz="4500" dirty="0">
                <a:solidFill>
                  <a:schemeClr val="tx2"/>
                </a:solidFill>
                <a:latin typeface="Montserrat Black"/>
                <a:cs typeface="Montserrat Black"/>
              </a:rPr>
              <a:t> </a:t>
            </a:r>
            <a:r>
              <a:rPr lang="cs-CZ" sz="2800" dirty="0">
                <a:solidFill>
                  <a:schemeClr val="tx2"/>
                </a:solidFill>
                <a:latin typeface="Montserrat Black"/>
                <a:cs typeface="Montserrat Black"/>
              </a:rPr>
              <a:t>přihlásit</a:t>
            </a:r>
            <a:r>
              <a:rPr lang="cs-CZ" sz="4500" dirty="0">
                <a:solidFill>
                  <a:schemeClr val="tx2"/>
                </a:solidFill>
                <a:latin typeface="Montserrat Black"/>
                <a:cs typeface="Montserrat Black"/>
              </a:rPr>
              <a:t> </a:t>
            </a:r>
            <a:r>
              <a:rPr lang="cs-CZ" sz="2800" dirty="0">
                <a:solidFill>
                  <a:schemeClr val="tx2"/>
                </a:solidFill>
                <a:latin typeface="Montserrat Black"/>
                <a:cs typeface="Montserrat Black"/>
              </a:rPr>
              <a:t>dítě</a:t>
            </a:r>
            <a:endParaRPr lang="en-GB" sz="2800" dirty="0">
              <a:solidFill>
                <a:schemeClr val="tx2"/>
              </a:solidFill>
              <a:latin typeface="Montserrat Black"/>
              <a:cs typeface="Montserrat Black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AF1F139-EF4C-47E7-8D7E-72019744DFA9}"/>
              </a:ext>
            </a:extLst>
          </p:cNvPr>
          <p:cNvSpPr txBox="1"/>
          <p:nvPr/>
        </p:nvSpPr>
        <p:spPr>
          <a:xfrm>
            <a:off x="707775" y="3907282"/>
            <a:ext cx="4954772" cy="151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216000">
              <a:spcAft>
                <a:spcPts val="1000"/>
              </a:spcAft>
            </a:pPr>
            <a:r>
              <a:rPr lang="cs-CZ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2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Vyplnit přihlášku dostupnou na webu       	MŠ Včelka</a:t>
            </a:r>
            <a:endParaRPr lang="cs-CZ" sz="2200" dirty="0">
              <a:solidFill>
                <a:schemeClr val="tx2"/>
              </a:solidFill>
              <a:latin typeface="Montserrat" pitchFamily="2" charset="77"/>
            </a:endParaRPr>
          </a:p>
          <a:p>
            <a:pPr lvl="0" defTabSz="216000">
              <a:spcAft>
                <a:spcPts val="1000"/>
              </a:spcAft>
            </a:pPr>
            <a:r>
              <a:rPr lang="cs-CZ" sz="22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200" dirty="0">
                <a:solidFill>
                  <a:schemeClr val="tx2"/>
                </a:solidFill>
                <a:latin typeface="Montserrat" pitchFamily="2" charset="77"/>
              </a:rPr>
              <a:t>Poslat e-mailem </a:t>
            </a:r>
            <a:br>
              <a:rPr lang="cs-CZ" sz="2200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sz="1800" dirty="0">
                <a:solidFill>
                  <a:schemeClr val="tx2"/>
                </a:solidFill>
                <a:latin typeface="Montserrat" pitchFamily="2" charset="77"/>
              </a:rPr>
              <a:t>	</a:t>
            </a:r>
            <a:endParaRPr lang="en-GB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038E58C-3070-442C-ACCB-A78DAA6E8BC5}"/>
              </a:ext>
            </a:extLst>
          </p:cNvPr>
          <p:cNvSpPr/>
          <p:nvPr/>
        </p:nvSpPr>
        <p:spPr>
          <a:xfrm>
            <a:off x="5740032" y="1563445"/>
            <a:ext cx="3535679" cy="4319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E5ECB38-2272-4ED1-B8F6-C1543A7A7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8" y="975756"/>
            <a:ext cx="2396058" cy="176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401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281605"/>
            <a:ext cx="4244356" cy="2312227"/>
          </a:xfrm>
        </p:spPr>
        <p:txBody>
          <a:bodyPr lIns="0" tIns="0" rIns="0" bIns="0"/>
          <a:lstStyle/>
          <a:p>
            <a:pPr algn="l"/>
            <a:r>
              <a:rPr lang="cs-CZ" sz="2500" dirty="0">
                <a:solidFill>
                  <a:schemeClr val="tx2"/>
                </a:solidFill>
                <a:latin typeface="Montserrat Black"/>
                <a:cs typeface="Montserrat Black"/>
              </a:rPr>
              <a:t>Více než </a:t>
            </a:r>
            <a:endParaRPr lang="en-US" sz="2500" dirty="0">
              <a:solidFill>
                <a:schemeClr val="tx2"/>
              </a:solidFill>
              <a:latin typeface="Montserrat Black"/>
              <a:cs typeface="Montserrat Black"/>
            </a:endParaRPr>
          </a:p>
          <a:p>
            <a:pPr algn="l"/>
            <a:r>
              <a:rPr lang="cs-CZ" sz="2500" dirty="0">
                <a:solidFill>
                  <a:srgbClr val="FF6600"/>
                </a:solidFill>
                <a:latin typeface="Montserrat"/>
                <a:cs typeface="Montserrat"/>
              </a:rPr>
              <a:t>•</a:t>
            </a:r>
            <a:r>
              <a:rPr lang="cs-CZ" sz="2500" dirty="0">
                <a:solidFill>
                  <a:schemeClr val="tx2"/>
                </a:solidFill>
                <a:latin typeface="Montserrat"/>
                <a:cs typeface="Montserrat"/>
              </a:rPr>
              <a:t> 13 let zkušeností</a:t>
            </a:r>
            <a:endParaRPr lang="en-US" sz="2500" dirty="0">
              <a:solidFill>
                <a:schemeClr val="tx2"/>
              </a:solidFill>
              <a:latin typeface="Montserrat"/>
              <a:cs typeface="Montserrat"/>
            </a:endParaRPr>
          </a:p>
          <a:p>
            <a:pPr algn="l"/>
            <a:r>
              <a:rPr lang="cs-CZ" sz="2500" dirty="0">
                <a:solidFill>
                  <a:srgbClr val="FF6600"/>
                </a:solidFill>
                <a:latin typeface="Montserrat"/>
                <a:cs typeface="Montserrat"/>
              </a:rPr>
              <a:t>•</a:t>
            </a:r>
            <a:r>
              <a:rPr lang="cs-CZ" sz="2500" dirty="0">
                <a:solidFill>
                  <a:schemeClr val="tx2"/>
                </a:solidFill>
                <a:latin typeface="Montserrat"/>
                <a:cs typeface="Montserrat"/>
              </a:rPr>
              <a:t> 8 provozoven po celé ČR</a:t>
            </a:r>
          </a:p>
          <a:p>
            <a:pPr algn="l"/>
            <a:r>
              <a:rPr lang="cs-CZ" sz="2500" dirty="0">
                <a:solidFill>
                  <a:srgbClr val="FF6600"/>
                </a:solidFill>
                <a:latin typeface="Montserrat"/>
                <a:cs typeface="Montserrat"/>
              </a:rPr>
              <a:t>• </a:t>
            </a:r>
            <a:r>
              <a:rPr lang="cs-CZ" sz="2500" dirty="0">
                <a:solidFill>
                  <a:schemeClr val="tx2"/>
                </a:solidFill>
                <a:latin typeface="Montserrat"/>
                <a:cs typeface="Montserrat"/>
              </a:rPr>
              <a:t>1 400 spokojených dětí</a:t>
            </a:r>
            <a:endParaRPr lang="en-US" sz="2500" dirty="0">
              <a:solidFill>
                <a:schemeClr val="tx2"/>
              </a:solidFill>
              <a:latin typeface="Montserrat"/>
              <a:cs typeface="Montserrat"/>
            </a:endParaRPr>
          </a:p>
          <a:p>
            <a:pPr algn="l"/>
            <a:r>
              <a:rPr lang="cs-CZ" sz="2500" dirty="0">
                <a:solidFill>
                  <a:srgbClr val="FF6600"/>
                </a:solidFill>
                <a:latin typeface="Montserrat"/>
                <a:cs typeface="Montserrat"/>
              </a:rPr>
              <a:t>•</a:t>
            </a:r>
            <a:r>
              <a:rPr lang="cs-CZ" sz="2500" dirty="0">
                <a:solidFill>
                  <a:schemeClr val="tx2"/>
                </a:solidFill>
                <a:latin typeface="Montserrat"/>
                <a:cs typeface="Montserrat"/>
              </a:rPr>
              <a:t> 50 pedagogů </a:t>
            </a:r>
            <a:endParaRPr lang="en-US" sz="2500" dirty="0"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2"/>
              </a:solidFill>
              <a:latin typeface="Montserrat"/>
              <a:cs typeface="Montserra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740767" y="1699571"/>
            <a:ext cx="4612842" cy="4612842"/>
          </a:xfrm>
          <a:prstGeom prst="rect">
            <a:avLst/>
          </a:prstGeom>
          <a:effectLst>
            <a:outerShdw blurRad="558800" dist="12700" dir="540000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10"/>
          <p:cNvSpPr>
            <a:spLocks noChangeArrowheads="1"/>
          </p:cNvSpPr>
          <p:nvPr/>
        </p:nvSpPr>
        <p:spPr bwMode="auto">
          <a:xfrm>
            <a:off x="630289" y="1841074"/>
            <a:ext cx="832144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cs-CZ" sz="4500" dirty="0">
                <a:solidFill>
                  <a:schemeClr val="tx2"/>
                </a:solidFill>
                <a:latin typeface="Montserrat Black"/>
                <a:cs typeface="Montserrat Black"/>
              </a:rPr>
              <a:t>Otázka a odpovědi</a:t>
            </a:r>
          </a:p>
          <a:p>
            <a:pPr algn="ctr" eaLnBrk="1" hangingPunct="1"/>
            <a:endParaRPr lang="en-GB" sz="4500" dirty="0">
              <a:solidFill>
                <a:schemeClr val="tx2"/>
              </a:solidFill>
              <a:latin typeface="Montserrat Black"/>
              <a:cs typeface="Montserrat Black"/>
            </a:endParaRPr>
          </a:p>
        </p:txBody>
      </p:sp>
      <p:pic>
        <p:nvPicPr>
          <p:cNvPr id="9" name="Picture 8" descr="635563-POCV6W-548_SM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94" y="3003602"/>
            <a:ext cx="8410953" cy="303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59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2873" y="1544159"/>
            <a:ext cx="496747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endParaRPr lang="cs-CZ" dirty="0">
              <a:solidFill>
                <a:schemeClr val="tx2"/>
              </a:solidFill>
              <a:latin typeface="Montserrat Light"/>
              <a:ea typeface="Arial" charset="0"/>
              <a:cs typeface="Montserrat Light"/>
            </a:endParaRPr>
          </a:p>
          <a:p>
            <a:pPr algn="ctr">
              <a:spcBef>
                <a:spcPct val="0"/>
              </a:spcBef>
            </a:pPr>
            <a:endParaRPr lang="cs-CZ" dirty="0">
              <a:solidFill>
                <a:schemeClr val="tx2"/>
              </a:solidFill>
              <a:latin typeface="Montserrat Light"/>
              <a:ea typeface="Arial" charset="0"/>
              <a:cs typeface="Montserrat Light"/>
            </a:endParaRPr>
          </a:p>
          <a:p>
            <a:pPr algn="ctr">
              <a:spcBef>
                <a:spcPct val="0"/>
              </a:spcBef>
            </a:pPr>
            <a:r>
              <a:rPr lang="cs-CZ" sz="3500" dirty="0">
                <a:solidFill>
                  <a:schemeClr val="tx2"/>
                </a:solidFill>
                <a:latin typeface="Montserrat Black"/>
                <a:ea typeface="Arial" charset="0"/>
                <a:cs typeface="Montserrat Black"/>
              </a:rPr>
              <a:t>Kontakt</a:t>
            </a:r>
          </a:p>
          <a:p>
            <a:pPr algn="ctr">
              <a:spcBef>
                <a:spcPct val="0"/>
              </a:spcBef>
            </a:pPr>
            <a:endParaRPr lang="cs-CZ" dirty="0">
              <a:solidFill>
                <a:schemeClr val="tx2"/>
              </a:solidFill>
              <a:latin typeface="Montserrat Light"/>
              <a:ea typeface="Arial" charset="0"/>
              <a:cs typeface="Montserrat Light"/>
            </a:endParaRPr>
          </a:p>
          <a:p>
            <a:pPr algn="ctr">
              <a:spcBef>
                <a:spcPct val="0"/>
              </a:spcBef>
            </a:pPr>
            <a:r>
              <a:rPr lang="cs-CZ" sz="2500" dirty="0">
                <a:solidFill>
                  <a:schemeClr val="tx2"/>
                </a:solidFill>
                <a:latin typeface="Montserrat Light"/>
                <a:ea typeface="Arial" charset="0"/>
                <a:cs typeface="Montserrat Light"/>
              </a:rPr>
              <a:t>Ing. Jolana Jakoubková</a:t>
            </a:r>
          </a:p>
          <a:p>
            <a:pPr algn="ctr">
              <a:spcBef>
                <a:spcPct val="0"/>
              </a:spcBef>
            </a:pPr>
            <a:r>
              <a:rPr lang="cs-CZ" dirty="0">
                <a:solidFill>
                  <a:schemeClr val="tx2"/>
                </a:solidFill>
                <a:latin typeface="Montserrat Light"/>
                <a:ea typeface="Arial" charset="0"/>
                <a:cs typeface="Montserrat Light"/>
              </a:rPr>
              <a:t>výkonná ředitelka</a:t>
            </a:r>
          </a:p>
          <a:p>
            <a:pPr algn="ctr">
              <a:spcBef>
                <a:spcPct val="0"/>
              </a:spcBef>
            </a:pPr>
            <a:endParaRPr lang="cs-CZ" dirty="0">
              <a:solidFill>
                <a:schemeClr val="tx2"/>
              </a:solidFill>
              <a:latin typeface="Montserrat Light"/>
              <a:ea typeface="Arial" charset="0"/>
              <a:cs typeface="Montserrat Light"/>
            </a:endParaRPr>
          </a:p>
          <a:p>
            <a:pPr algn="ctr">
              <a:spcBef>
                <a:spcPct val="0"/>
              </a:spcBef>
            </a:pPr>
            <a:endParaRPr lang="cs-CZ" dirty="0">
              <a:solidFill>
                <a:schemeClr val="tx2"/>
              </a:solidFill>
              <a:latin typeface="Montserrat Light"/>
              <a:ea typeface="Arial" charset="0"/>
              <a:cs typeface="Montserrat Light"/>
            </a:endParaRPr>
          </a:p>
          <a:p>
            <a:pPr algn="ctr">
              <a:spcBef>
                <a:spcPct val="0"/>
              </a:spcBef>
            </a:pPr>
            <a:r>
              <a:rPr lang="cs-CZ" dirty="0">
                <a:solidFill>
                  <a:schemeClr val="tx2"/>
                </a:solidFill>
                <a:latin typeface="Montserrat Light"/>
                <a:ea typeface="Arial" charset="0"/>
                <a:cs typeface="Montserrat Light"/>
              </a:rPr>
              <a:t>+ 420 605 799 799</a:t>
            </a:r>
          </a:p>
          <a:p>
            <a:pPr algn="ctr">
              <a:spcBef>
                <a:spcPct val="0"/>
              </a:spcBef>
            </a:pPr>
            <a:endParaRPr lang="cs-CZ" dirty="0">
              <a:solidFill>
                <a:schemeClr val="tx2"/>
              </a:solidFill>
              <a:latin typeface="Montserrat Light"/>
              <a:ea typeface="Arial" charset="0"/>
              <a:cs typeface="Montserrat Light"/>
            </a:endParaRPr>
          </a:p>
          <a:p>
            <a:pPr algn="ctr">
              <a:spcBef>
                <a:spcPct val="0"/>
              </a:spcBef>
            </a:pPr>
            <a:r>
              <a:rPr lang="cs-CZ" dirty="0">
                <a:solidFill>
                  <a:schemeClr val="tx2"/>
                </a:solidFill>
                <a:latin typeface="Montserrat Light"/>
                <a:ea typeface="Arial" charset="0"/>
                <a:cs typeface="Montserrat Light"/>
              </a:rPr>
              <a:t>jakoubkova@firemniskolky.cz</a:t>
            </a:r>
            <a:endParaRPr lang="cs-CZ" dirty="0">
              <a:solidFill>
                <a:schemeClr val="tx2"/>
              </a:solidFill>
              <a:latin typeface="Montserrat Light"/>
              <a:cs typeface="Montserrat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581940" y="4100300"/>
            <a:ext cx="393700" cy="39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956736" y="4659146"/>
            <a:ext cx="393700" cy="393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92585" y="559018"/>
            <a:ext cx="3294993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  <a:t>Společnost založena v roce </a:t>
            </a:r>
            <a:r>
              <a:rPr lang="cs-CZ" sz="1400" b="1" dirty="0">
                <a:solidFill>
                  <a:schemeClr val="tx2"/>
                </a:solidFill>
                <a:latin typeface="Montserrat Black"/>
                <a:cs typeface="Montserrat Black"/>
              </a:rPr>
              <a:t>2008</a:t>
            </a:r>
          </a:p>
          <a:p>
            <a:pPr>
              <a:spcAft>
                <a:spcPts val="1200"/>
              </a:spcAft>
            </a:pPr>
            <a: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  <a:t>Jeden z leaderů v oblasti </a:t>
            </a:r>
            <a:b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</a:br>
            <a: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  <a:t>předškolní péče</a:t>
            </a:r>
          </a:p>
          <a:p>
            <a:pPr>
              <a:spcAft>
                <a:spcPts val="1200"/>
              </a:spcAft>
            </a:pPr>
            <a: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  <a:t>Cílem společnosti je pomáhat </a:t>
            </a:r>
            <a:b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</a:br>
            <a: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  <a:t>při slaďování osobního </a:t>
            </a:r>
            <a:b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</a:br>
            <a: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  <a:t>a pracovního života rodičů </a:t>
            </a:r>
            <a:b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</a:br>
            <a: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  <a:t>s dětmi</a:t>
            </a:r>
          </a:p>
          <a:p>
            <a:pPr>
              <a:spcAft>
                <a:spcPts val="1200"/>
              </a:spcAft>
            </a:pPr>
            <a:r>
              <a:rPr lang="cs-CZ" sz="1400" b="1" dirty="0">
                <a:solidFill>
                  <a:schemeClr val="tx2"/>
                </a:solidFill>
                <a:latin typeface="Montserrat Black"/>
                <a:cs typeface="Montserrat Black"/>
              </a:rPr>
              <a:t>2011</a:t>
            </a:r>
            <a: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  <a:t> zakládající člen Asociace provozovatelů soukromých </a:t>
            </a:r>
            <a:b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</a:br>
            <a: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  <a:t>a firemních školek ČR</a:t>
            </a:r>
          </a:p>
          <a:p>
            <a:pPr>
              <a:spcAft>
                <a:spcPts val="1200"/>
              </a:spcAft>
            </a:pPr>
            <a:r>
              <a:rPr lang="cs-CZ" sz="1400" dirty="0">
                <a:solidFill>
                  <a:schemeClr val="tx2"/>
                </a:solidFill>
                <a:latin typeface="Montserrat Light"/>
                <a:cs typeface="Montserrat Light"/>
              </a:rPr>
              <a:t>Účast při přípravě a připomínkování legislativy </a:t>
            </a:r>
            <a:br>
              <a:rPr lang="cs-CZ" sz="1400" dirty="0">
                <a:solidFill>
                  <a:schemeClr val="tx2"/>
                </a:solidFill>
                <a:latin typeface="Montserrat Light"/>
                <a:cs typeface="Montserrat Light"/>
              </a:rPr>
            </a:br>
            <a:r>
              <a:rPr lang="cs-CZ" sz="1400" dirty="0">
                <a:solidFill>
                  <a:schemeClr val="tx2"/>
                </a:solidFill>
                <a:latin typeface="Montserrat Light"/>
                <a:cs typeface="Montserrat Light"/>
              </a:rPr>
              <a:t>v oblasti předškolního školství</a:t>
            </a:r>
          </a:p>
          <a:p>
            <a:pPr>
              <a:spcAft>
                <a:spcPts val="1200"/>
              </a:spcAft>
            </a:pPr>
            <a:r>
              <a:rPr lang="cs-CZ" sz="1400" dirty="0">
                <a:solidFill>
                  <a:schemeClr val="tx2"/>
                </a:solidFill>
                <a:latin typeface="Montserrat Black" pitchFamily="2" charset="77"/>
              </a:rPr>
              <a:t>2016</a:t>
            </a:r>
            <a:r>
              <a:rPr lang="cs-CZ" sz="1400" dirty="0">
                <a:solidFill>
                  <a:schemeClr val="tx2"/>
                </a:solidFill>
                <a:latin typeface="Montserrat Light"/>
                <a:cs typeface="Montserrat Light"/>
              </a:rPr>
              <a:t> – </a:t>
            </a:r>
            <a:r>
              <a:rPr lang="cs-CZ" sz="1400" dirty="0">
                <a:solidFill>
                  <a:schemeClr val="tx2"/>
                </a:solidFill>
                <a:latin typeface="Montserrat Light" pitchFamily="2" charset="77"/>
              </a:rPr>
              <a:t>Ocenění Vizionář 2016 </a:t>
            </a:r>
            <a:br>
              <a:rPr lang="cs-CZ" sz="1400" dirty="0">
                <a:solidFill>
                  <a:schemeClr val="tx2"/>
                </a:solidFill>
                <a:latin typeface="Montserrat Light" pitchFamily="2" charset="77"/>
              </a:rPr>
            </a:br>
            <a:r>
              <a:rPr lang="cs-CZ" sz="1400" dirty="0">
                <a:solidFill>
                  <a:schemeClr val="tx2"/>
                </a:solidFill>
                <a:latin typeface="Montserrat Light" pitchFamily="2" charset="77"/>
              </a:rPr>
              <a:t>za mezigenerační setkávání</a:t>
            </a:r>
            <a:r>
              <a:rPr lang="en-AU" sz="1400" dirty="0">
                <a:solidFill>
                  <a:schemeClr val="tx2"/>
                </a:solidFill>
                <a:latin typeface="Montserrat Light" pitchFamily="2" charset="77"/>
              </a:rPr>
              <a:t> </a:t>
            </a:r>
            <a:endParaRPr lang="cs-CZ" sz="1400" dirty="0">
              <a:solidFill>
                <a:schemeClr val="tx2"/>
              </a:solidFill>
              <a:latin typeface="Montserrat Light" pitchFamily="2" charset="77"/>
              <a:cs typeface="Montserrat Light"/>
            </a:endParaRPr>
          </a:p>
          <a:p>
            <a:pPr>
              <a:spcAft>
                <a:spcPts val="1200"/>
              </a:spcAft>
            </a:pPr>
            <a:r>
              <a:rPr lang="cs-CZ" sz="1400" b="1" dirty="0">
                <a:solidFill>
                  <a:schemeClr val="tx2"/>
                </a:solidFill>
                <a:latin typeface="Montserrat Black"/>
                <a:cs typeface="Montserrat Black"/>
              </a:rPr>
              <a:t>2017</a:t>
            </a:r>
            <a: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  <a:t> – Člen asociace provozovatelů dětských skupin </a:t>
            </a:r>
            <a:b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</a:br>
            <a:r>
              <a:rPr lang="cs-CZ" sz="1400" b="1" dirty="0">
                <a:solidFill>
                  <a:schemeClr val="tx2"/>
                </a:solidFill>
                <a:latin typeface="Montserrat Light"/>
                <a:cs typeface="Montserrat Light"/>
              </a:rPr>
              <a:t>a mikrojeslí</a:t>
            </a:r>
          </a:p>
          <a:p>
            <a:pPr>
              <a:spcAft>
                <a:spcPts val="1200"/>
              </a:spcAft>
            </a:pPr>
            <a:r>
              <a:rPr lang="cs-CZ" sz="1400" dirty="0">
                <a:solidFill>
                  <a:schemeClr val="tx2"/>
                </a:solidFill>
                <a:latin typeface="Montserrat Light" pitchFamily="2" charset="77"/>
              </a:rPr>
              <a:t>Ocenění Marketér 2017 </a:t>
            </a:r>
            <a:br>
              <a:rPr lang="cs-CZ" sz="1400" dirty="0">
                <a:solidFill>
                  <a:schemeClr val="tx2"/>
                </a:solidFill>
                <a:latin typeface="Montserrat Light" pitchFamily="2" charset="77"/>
              </a:rPr>
            </a:br>
            <a:r>
              <a:rPr lang="cs-CZ" sz="1400" dirty="0">
                <a:solidFill>
                  <a:schemeClr val="tx2"/>
                </a:solidFill>
                <a:latin typeface="Montserrat Light" pitchFamily="2" charset="77"/>
              </a:rPr>
              <a:t>za mezigenerační setkávání</a:t>
            </a:r>
            <a:r>
              <a:rPr lang="en-AU" sz="1400" dirty="0">
                <a:solidFill>
                  <a:schemeClr val="tx2"/>
                </a:solidFill>
                <a:latin typeface="Montserrat Light" pitchFamily="2" charset="77"/>
              </a:rPr>
              <a:t> </a:t>
            </a:r>
            <a:endParaRPr lang="cs-CZ" sz="1400" dirty="0">
              <a:solidFill>
                <a:schemeClr val="tx2"/>
              </a:solidFill>
              <a:latin typeface="Montserrat Light" pitchFamily="2" charset="77"/>
              <a:cs typeface="Montserrat Light"/>
            </a:endParaRPr>
          </a:p>
          <a:p>
            <a:pPr>
              <a:spcAft>
                <a:spcPts val="1200"/>
              </a:spcAft>
            </a:pPr>
            <a:r>
              <a:rPr lang="cs-CZ" sz="1400" dirty="0">
                <a:solidFill>
                  <a:schemeClr val="tx2"/>
                </a:solidFill>
                <a:latin typeface="Montserrat Black"/>
                <a:cs typeface="Montserrat Black"/>
              </a:rPr>
              <a:t>2019</a:t>
            </a:r>
            <a:r>
              <a:rPr lang="cs-CZ" sz="1400" dirty="0">
                <a:solidFill>
                  <a:schemeClr val="tx2"/>
                </a:solidFill>
                <a:latin typeface="Montserrat Light"/>
                <a:cs typeface="Montserrat Light"/>
              </a:rPr>
              <a:t> – Mezinárodní stáže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49862" y="479419"/>
            <a:ext cx="4858423" cy="6013572"/>
          </a:xfrm>
          <a:prstGeom prst="rect">
            <a:avLst/>
          </a:prstGeom>
        </p:spPr>
      </p:pic>
      <p:pic>
        <p:nvPicPr>
          <p:cNvPr id="14" name="Picture 13" descr="deti_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1474" y="1039419"/>
            <a:ext cx="6108700" cy="3289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99334" y="4104661"/>
            <a:ext cx="1905000" cy="1905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3B6D35-8B1D-9F44-996B-CB268DC12B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8496" y="5166287"/>
            <a:ext cx="922283" cy="7614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3967" y="1145630"/>
            <a:ext cx="4519159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1F497D"/>
                </a:solidFill>
                <a:latin typeface="Montserrat"/>
                <a:cs typeface="Montserrat"/>
              </a:rPr>
              <a:t>Mateřská škola Pampeliška                             </a:t>
            </a:r>
          </a:p>
          <a:p>
            <a:pPr>
              <a:spcAft>
                <a:spcPts val="600"/>
              </a:spcAft>
            </a:pPr>
            <a:r>
              <a:rPr lang="cs-CZ" sz="1200" dirty="0">
                <a:solidFill>
                  <a:srgbClr val="1F497D"/>
                </a:solidFill>
                <a:latin typeface="Montserrat Light"/>
                <a:cs typeface="Montserrat Light"/>
              </a:rPr>
              <a:t>Praha 10 – realizace + provoz, dotace MŠMT, 35 dětí</a:t>
            </a:r>
          </a:p>
          <a:p>
            <a:r>
              <a:rPr lang="cs-CZ" b="1" dirty="0">
                <a:solidFill>
                  <a:srgbClr val="1F497D"/>
                </a:solidFill>
                <a:latin typeface="Montserrat"/>
                <a:cs typeface="Montserrat"/>
              </a:rPr>
              <a:t>Firemní školka FTV Prima Primáček                             </a:t>
            </a:r>
          </a:p>
          <a:p>
            <a:pPr>
              <a:spcAft>
                <a:spcPts val="600"/>
              </a:spcAft>
            </a:pPr>
            <a:r>
              <a:rPr lang="cs-CZ" sz="1200" dirty="0">
                <a:solidFill>
                  <a:srgbClr val="1F497D"/>
                </a:solidFill>
                <a:latin typeface="Montserrat Light"/>
                <a:cs typeface="Montserrat Light"/>
              </a:rPr>
              <a:t>Praha 10 – realizace + provoz, dotace ESF, 12 dětí</a:t>
            </a:r>
          </a:p>
          <a:p>
            <a:r>
              <a:rPr lang="cs-CZ" b="1" dirty="0">
                <a:solidFill>
                  <a:srgbClr val="1F497D"/>
                </a:solidFill>
                <a:latin typeface="Montserrat"/>
                <a:cs typeface="Montserrat"/>
              </a:rPr>
              <a:t>Firemní školka ČEZ Watík</a:t>
            </a:r>
          </a:p>
          <a:p>
            <a:pPr>
              <a:spcAft>
                <a:spcPts val="600"/>
              </a:spcAft>
              <a:buFontTx/>
              <a:buNone/>
            </a:pPr>
            <a:r>
              <a:rPr lang="cs-CZ" sz="1100" dirty="0">
                <a:solidFill>
                  <a:srgbClr val="1F497D"/>
                </a:solidFill>
                <a:latin typeface="Montserrat Light"/>
                <a:cs typeface="Montserrat Light"/>
              </a:rPr>
              <a:t>Praha 4 – realizace + provoz, dotace ESF, 24 dětí</a:t>
            </a:r>
            <a:endParaRPr lang="en-US" sz="1100" dirty="0">
              <a:solidFill>
                <a:srgbClr val="1F497D"/>
              </a:solidFill>
              <a:latin typeface="Montserrat Light"/>
              <a:cs typeface="Montserrat Light"/>
            </a:endParaRPr>
          </a:p>
          <a:p>
            <a:r>
              <a:rPr lang="cs-CZ" b="1" dirty="0">
                <a:solidFill>
                  <a:srgbClr val="1F497D"/>
                </a:solidFill>
                <a:latin typeface="Montserrat"/>
                <a:cs typeface="Montserrat"/>
              </a:rPr>
              <a:t>Mateřská škola Atomík –</a:t>
            </a:r>
            <a:br>
              <a:rPr lang="cs-CZ" b="1" dirty="0">
                <a:solidFill>
                  <a:srgbClr val="1F497D"/>
                </a:solidFill>
                <a:latin typeface="Montserrat"/>
                <a:cs typeface="Montserrat"/>
              </a:rPr>
            </a:br>
            <a:r>
              <a:rPr lang="cs-CZ" b="1" dirty="0">
                <a:solidFill>
                  <a:srgbClr val="1F497D"/>
                </a:solidFill>
                <a:latin typeface="Montserrat"/>
                <a:cs typeface="Montserrat"/>
              </a:rPr>
              <a:t>Akademie věd </a:t>
            </a:r>
          </a:p>
          <a:p>
            <a:pPr>
              <a:spcAft>
                <a:spcPts val="600"/>
              </a:spcAft>
              <a:buFontTx/>
              <a:buNone/>
            </a:pPr>
            <a:r>
              <a:rPr lang="cs-CZ" sz="1200" dirty="0">
                <a:solidFill>
                  <a:srgbClr val="1F497D"/>
                </a:solidFill>
                <a:latin typeface="Montserrat Light"/>
                <a:cs typeface="Montserrat Light"/>
              </a:rPr>
              <a:t>Praha 4 – realizace + rejstříkový provoz, </a:t>
            </a:r>
            <a:br>
              <a:rPr lang="cs-CZ" sz="1200" dirty="0">
                <a:solidFill>
                  <a:srgbClr val="1F497D"/>
                </a:solidFill>
                <a:latin typeface="Montserrat Light"/>
                <a:cs typeface="Montserrat Light"/>
              </a:rPr>
            </a:br>
            <a:r>
              <a:rPr lang="cs-CZ" sz="1200" dirty="0">
                <a:solidFill>
                  <a:srgbClr val="1F497D"/>
                </a:solidFill>
                <a:latin typeface="Montserrat Light"/>
                <a:cs typeface="Montserrat Light"/>
              </a:rPr>
              <a:t>dotace OPPA, dotace MŠMT, 45 dětí</a:t>
            </a:r>
          </a:p>
          <a:p>
            <a:r>
              <a:rPr lang="cs-CZ" b="1" dirty="0">
                <a:solidFill>
                  <a:srgbClr val="1F497D"/>
                </a:solidFill>
                <a:latin typeface="Montserrat"/>
                <a:cs typeface="Montserrat"/>
              </a:rPr>
              <a:t>Školka Magnetka Liberec</a:t>
            </a:r>
          </a:p>
          <a:p>
            <a:pPr>
              <a:spcAft>
                <a:spcPts val="600"/>
              </a:spcAft>
            </a:pPr>
            <a:r>
              <a:rPr lang="cs-CZ" sz="1200" dirty="0">
                <a:solidFill>
                  <a:srgbClr val="1F497D"/>
                </a:solidFill>
                <a:latin typeface="Montserrat Light"/>
                <a:cs typeface="Montserrat Light"/>
              </a:rPr>
              <a:t>Liberec – realizace + provoz, dotace ESF, 41 dětí</a:t>
            </a:r>
          </a:p>
          <a:p>
            <a:r>
              <a:rPr lang="cs-CZ" b="1" dirty="0">
                <a:solidFill>
                  <a:srgbClr val="1F497D"/>
                </a:solidFill>
                <a:latin typeface="Montserrat"/>
                <a:cs typeface="Montserrat"/>
              </a:rPr>
              <a:t>Mateřská škola Pobřežní </a:t>
            </a:r>
          </a:p>
          <a:p>
            <a:pPr>
              <a:spcAft>
                <a:spcPts val="600"/>
              </a:spcAft>
            </a:pPr>
            <a:r>
              <a:rPr lang="cs-CZ" sz="1200" dirty="0">
                <a:solidFill>
                  <a:srgbClr val="1F497D"/>
                </a:solidFill>
                <a:latin typeface="Montserrat Light"/>
                <a:cs typeface="Montserrat Light"/>
              </a:rPr>
              <a:t>Praha 8 – realizace + provoz, dotace MŠMT, 25 dětí</a:t>
            </a:r>
          </a:p>
          <a:p>
            <a:r>
              <a:rPr lang="cs-CZ" b="1" dirty="0">
                <a:solidFill>
                  <a:srgbClr val="1F497D"/>
                </a:solidFill>
                <a:latin typeface="Montserrat"/>
                <a:cs typeface="Montserrat"/>
              </a:rPr>
              <a:t>Pigy školka Most</a:t>
            </a:r>
          </a:p>
          <a:p>
            <a:r>
              <a:rPr lang="cs-CZ" sz="1200" dirty="0">
                <a:solidFill>
                  <a:srgbClr val="1F497D"/>
                </a:solidFill>
                <a:latin typeface="Montserrat Light"/>
                <a:cs typeface="Montserrat Light"/>
              </a:rPr>
              <a:t>Most – realizace + provoz, dotace ESF, 24 dětí</a:t>
            </a:r>
          </a:p>
          <a:p>
            <a:pPr>
              <a:buFontTx/>
              <a:buNone/>
            </a:pPr>
            <a:endParaRPr lang="cs-CZ" sz="1200" dirty="0">
              <a:solidFill>
                <a:srgbClr val="1F497D"/>
              </a:solidFill>
              <a:latin typeface="Montserrat Light"/>
              <a:cs typeface="Montserrat Light"/>
            </a:endParaRPr>
          </a:p>
          <a:p>
            <a:pPr>
              <a:buFontTx/>
              <a:buNone/>
            </a:pPr>
            <a:endParaRPr lang="cs-CZ" sz="1200" dirty="0">
              <a:solidFill>
                <a:srgbClr val="1F497D"/>
              </a:solidFill>
              <a:latin typeface="Montserrat Light"/>
              <a:cs typeface="Montserrat Light"/>
            </a:endParaRPr>
          </a:p>
          <a:p>
            <a:endParaRPr lang="cs-CZ" sz="1200" dirty="0">
              <a:solidFill>
                <a:srgbClr val="1F497D"/>
              </a:solidFill>
              <a:latin typeface="Montserrat Light"/>
              <a:cs typeface="Montserrat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5787" y="2188978"/>
            <a:ext cx="415027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1F497D"/>
                </a:solidFill>
                <a:latin typeface="Montserrat"/>
                <a:cs typeface="Montserrat"/>
              </a:rPr>
              <a:t>Školka Ještěrka </a:t>
            </a:r>
            <a:endParaRPr lang="cs-CZ" dirty="0">
              <a:solidFill>
                <a:srgbClr val="1F497D"/>
              </a:solidFill>
              <a:latin typeface="Montserrat Light"/>
              <a:cs typeface="Montserrat Light"/>
            </a:endParaRPr>
          </a:p>
          <a:p>
            <a:r>
              <a:rPr lang="cs-CZ" sz="1200" dirty="0">
                <a:solidFill>
                  <a:srgbClr val="1F497D"/>
                </a:solidFill>
                <a:latin typeface="Montserrat Light"/>
                <a:cs typeface="Montserrat Light"/>
              </a:rPr>
              <a:t>Vestec – okr. Praha Východ – realizace a provoz, dotace ESF, 20</a:t>
            </a:r>
          </a:p>
          <a:p>
            <a:endParaRPr lang="cs-CZ" sz="1200" dirty="0">
              <a:solidFill>
                <a:srgbClr val="1F497D"/>
              </a:solidFill>
              <a:latin typeface="Montserrat Light"/>
              <a:cs typeface="Montserrat Light"/>
            </a:endParaRPr>
          </a:p>
          <a:p>
            <a:r>
              <a:rPr lang="cs-CZ" b="1" dirty="0">
                <a:solidFill>
                  <a:srgbClr val="1F497D"/>
                </a:solidFill>
                <a:latin typeface="Montserrat"/>
                <a:cs typeface="Montserrat"/>
              </a:rPr>
              <a:t>Školka Ministerstva </a:t>
            </a:r>
            <a:br>
              <a:rPr lang="cs-CZ" b="1" dirty="0">
                <a:solidFill>
                  <a:srgbClr val="1F497D"/>
                </a:solidFill>
                <a:latin typeface="Montserrat"/>
                <a:cs typeface="Montserrat"/>
              </a:rPr>
            </a:br>
            <a:r>
              <a:rPr lang="cs-CZ" b="1" dirty="0">
                <a:solidFill>
                  <a:srgbClr val="1F497D"/>
                </a:solidFill>
                <a:latin typeface="Montserrat"/>
                <a:cs typeface="Montserrat"/>
              </a:rPr>
              <a:t>zahraničních věcí ČR</a:t>
            </a:r>
          </a:p>
          <a:p>
            <a:pPr>
              <a:spcAft>
                <a:spcPts val="1200"/>
              </a:spcAft>
              <a:buFontTx/>
              <a:buNone/>
            </a:pPr>
            <a:r>
              <a:rPr lang="cs-CZ" sz="1200" dirty="0">
                <a:solidFill>
                  <a:srgbClr val="1F497D"/>
                </a:solidFill>
                <a:latin typeface="Montserrat Light"/>
                <a:cs typeface="Montserrat Light"/>
              </a:rPr>
              <a:t>Praha 1 – realizace modulární montované stavby </a:t>
            </a:r>
            <a:br>
              <a:rPr lang="cs-CZ" sz="1200" dirty="0">
                <a:solidFill>
                  <a:srgbClr val="1F497D"/>
                </a:solidFill>
                <a:latin typeface="Montserrat Light"/>
                <a:cs typeface="Montserrat Light"/>
              </a:rPr>
            </a:br>
            <a:r>
              <a:rPr lang="cs-CZ" sz="1200" dirty="0">
                <a:solidFill>
                  <a:srgbClr val="1F497D"/>
                </a:solidFill>
                <a:latin typeface="Montserrat Light"/>
                <a:cs typeface="Montserrat Light"/>
              </a:rPr>
              <a:t>+ provoz, 24 dětí</a:t>
            </a:r>
          </a:p>
          <a:p>
            <a:r>
              <a:rPr lang="cs-CZ" b="1" dirty="0">
                <a:solidFill>
                  <a:srgbClr val="1F497D"/>
                </a:solidFill>
                <a:latin typeface="Montserrat"/>
                <a:cs typeface="Montserrat"/>
              </a:rPr>
              <a:t>Mateřská škola Zámecká školička</a:t>
            </a:r>
          </a:p>
          <a:p>
            <a:pPr>
              <a:buFontTx/>
              <a:buNone/>
            </a:pPr>
            <a:r>
              <a:rPr lang="cs-CZ" sz="1200" dirty="0">
                <a:solidFill>
                  <a:srgbClr val="1F497D"/>
                </a:solidFill>
                <a:latin typeface="Montserrat Light"/>
                <a:cs typeface="Montserrat Light"/>
              </a:rPr>
              <a:t>Kunice – okr. Praha Východ – realizace modulární montované dřevostavby +  provoz, dotace MŠMT, </a:t>
            </a:r>
            <a:br>
              <a:rPr lang="cs-CZ" sz="1200" dirty="0">
                <a:solidFill>
                  <a:srgbClr val="1F497D"/>
                </a:solidFill>
                <a:latin typeface="Montserrat Light"/>
                <a:cs typeface="Montserrat Light"/>
              </a:rPr>
            </a:br>
            <a:r>
              <a:rPr lang="cs-CZ" sz="1200" dirty="0">
                <a:solidFill>
                  <a:srgbClr val="1F497D"/>
                </a:solidFill>
                <a:latin typeface="Montserrat Light"/>
                <a:cs typeface="Montserrat Light"/>
              </a:rPr>
              <a:t>23 dětí</a:t>
            </a:r>
          </a:p>
          <a:p>
            <a:pPr>
              <a:spcAft>
                <a:spcPts val="1200"/>
              </a:spcAft>
              <a:buFontTx/>
              <a:buNone/>
            </a:pPr>
            <a:endParaRPr lang="cs-CZ" sz="1200" dirty="0">
              <a:solidFill>
                <a:srgbClr val="1F497D"/>
              </a:solidFill>
              <a:latin typeface="Montserrat Light"/>
              <a:cs typeface="Montserrat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00594" y="895265"/>
            <a:ext cx="3737867" cy="100155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00594" y="965528"/>
            <a:ext cx="3652767" cy="11182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4000" baseline="30000" dirty="0">
                <a:solidFill>
                  <a:schemeClr val="bg1"/>
                </a:solidFill>
                <a:latin typeface="Montserrat Black"/>
                <a:cs typeface="Montserrat Black"/>
              </a:rPr>
              <a:t>NAŠE REFERENCE </a:t>
            </a:r>
            <a:r>
              <a:rPr lang="en-US" sz="5000" baseline="30000" dirty="0">
                <a:solidFill>
                  <a:schemeClr val="bg1"/>
                </a:solidFill>
                <a:latin typeface="Montserrat Black"/>
                <a:cs typeface="Montserrat Black"/>
              </a:rPr>
              <a:t>2008-20</a:t>
            </a:r>
            <a:r>
              <a:rPr lang="cs-CZ" sz="5000" baseline="30000" dirty="0">
                <a:solidFill>
                  <a:schemeClr val="bg1"/>
                </a:solidFill>
                <a:latin typeface="Montserrat Black"/>
                <a:cs typeface="Montserrat Black"/>
              </a:rPr>
              <a:t>20</a:t>
            </a:r>
            <a:endParaRPr lang="en-US" sz="5000" baseline="30000" dirty="0">
              <a:solidFill>
                <a:schemeClr val="bg1"/>
              </a:solidFill>
              <a:latin typeface="Montserrat Black"/>
              <a:cs typeface="Montserrat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DEDDD9-D040-3948-A492-4C19E56A9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79" y="5531376"/>
            <a:ext cx="8529024" cy="8966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D65F99-0229-6D4C-BA04-C869F5C84CBF}"/>
              </a:ext>
            </a:extLst>
          </p:cNvPr>
          <p:cNvSpPr txBox="1"/>
          <p:nvPr/>
        </p:nvSpPr>
        <p:spPr>
          <a:xfrm>
            <a:off x="740926" y="1237494"/>
            <a:ext cx="674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chemeClr val="tx2"/>
                </a:solidFill>
                <a:latin typeface="Montserrat Black" pitchFamily="2" charset="77"/>
              </a:rPr>
              <a:t>Partner projektu – PALAZZIO s.r.o.</a:t>
            </a:r>
            <a:endParaRPr lang="en-AU" sz="2800" b="1" dirty="0">
              <a:solidFill>
                <a:schemeClr val="tx2"/>
              </a:solidFill>
              <a:latin typeface="Montserrat Black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4ADA5-42F2-C143-A3E8-6F185B123861}"/>
              </a:ext>
            </a:extLst>
          </p:cNvPr>
          <p:cNvSpPr txBox="1"/>
          <p:nvPr/>
        </p:nvSpPr>
        <p:spPr>
          <a:xfrm>
            <a:off x="740925" y="1903570"/>
            <a:ext cx="5414547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216000">
              <a:spcAft>
                <a:spcPts val="1000"/>
              </a:spcAft>
            </a:pPr>
            <a:r>
              <a:rPr lang="cs-CZ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Stavební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společnost</a:t>
            </a:r>
            <a:endParaRPr lang="cs-CZ" sz="2000" dirty="0">
              <a:solidFill>
                <a:schemeClr val="tx2"/>
              </a:solidFill>
              <a:latin typeface="Montserrat" pitchFamily="2" charset="77"/>
            </a:endParaRPr>
          </a:p>
          <a:p>
            <a:pPr lvl="0" defTabSz="216000"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Iniciátor investor a realizátor stavby MŠ</a:t>
            </a:r>
            <a:endParaRPr lang="cs-CZ" sz="2000" dirty="0">
              <a:solidFill>
                <a:schemeClr val="tx2">
                  <a:lumMod val="75000"/>
                </a:schemeClr>
              </a:solidFill>
              <a:latin typeface="Montserrat" pitchFamily="2" charset="77"/>
              <a:cs typeface="Montserrat"/>
            </a:endParaRPr>
          </a:p>
          <a:p>
            <a:pPr lvl="0" defTabSz="216000"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Realizuje i další sociální projekty v oblasti 	Včelníku – např. náměstí, bistro</a:t>
            </a: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endParaRPr lang="en-AU" sz="2000" dirty="0">
              <a:solidFill>
                <a:schemeClr val="tx2"/>
              </a:solidFill>
              <a:latin typeface="Montserrat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122AF0-9E28-D641-98EB-C22A64BAF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39" y="1731758"/>
            <a:ext cx="4229100" cy="381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BA33F7B-C801-4FD1-BAB5-E38D0707E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420" y="3483490"/>
            <a:ext cx="3451917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64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D65F99-0229-6D4C-BA04-C869F5C84CBF}"/>
              </a:ext>
            </a:extLst>
          </p:cNvPr>
          <p:cNvSpPr txBox="1"/>
          <p:nvPr/>
        </p:nvSpPr>
        <p:spPr>
          <a:xfrm>
            <a:off x="740926" y="1237494"/>
            <a:ext cx="674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chemeClr val="tx2"/>
                </a:solidFill>
                <a:latin typeface="Montserrat Black" pitchFamily="2" charset="77"/>
              </a:rPr>
              <a:t>Výhody soukromé mateřské školy</a:t>
            </a:r>
            <a:endParaRPr lang="en-AU" sz="2800" b="1" dirty="0">
              <a:solidFill>
                <a:schemeClr val="tx2"/>
              </a:solidFill>
              <a:latin typeface="Montserrat Black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4ADA5-42F2-C143-A3E8-6F185B123861}"/>
              </a:ext>
            </a:extLst>
          </p:cNvPr>
          <p:cNvSpPr txBox="1"/>
          <p:nvPr/>
        </p:nvSpPr>
        <p:spPr>
          <a:xfrm>
            <a:off x="740925" y="1903570"/>
            <a:ext cx="541454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216000">
              <a:spcAft>
                <a:spcPts val="1000"/>
              </a:spcAft>
            </a:pPr>
            <a:r>
              <a:rPr lang="cs-CZ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Zjednodušení návratu matek/otců z mateřské 	dovolené</a:t>
            </a:r>
          </a:p>
          <a:p>
            <a:pPr lvl="0" defTabSz="216000"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Možnost nástupu dětí již od 2 let bez dalších 	požadavků</a:t>
            </a:r>
            <a:endParaRPr lang="en-AU" sz="2000" dirty="0">
              <a:solidFill>
                <a:schemeClr val="tx2"/>
              </a:solidFill>
              <a:latin typeface="Montserrat" pitchFamily="2" charset="77"/>
            </a:endParaRPr>
          </a:p>
          <a:p>
            <a:pPr lvl="0" defTabSz="216000"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Montserrat Black" pitchFamily="2" charset="77"/>
                <a:cs typeface="Montserrat"/>
              </a:rPr>
              <a:t>Flexibilní otevírací doba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Montserrat" pitchFamily="2" charset="77"/>
                <a:cs typeface="Montserrat"/>
              </a:rPr>
              <a:t>	</a:t>
            </a:r>
          </a:p>
          <a:p>
            <a:pPr lvl="0" defTabSz="216000"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Celoroční provoz i během prázdnin</a:t>
            </a:r>
          </a:p>
          <a:p>
            <a:pPr lvl="0" defTabSz="216000"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Rodinné prostředí – 15 dětí ve třídě</a:t>
            </a:r>
            <a:endParaRPr lang="en-AU" sz="2000" dirty="0">
              <a:solidFill>
                <a:schemeClr val="tx2"/>
              </a:solidFill>
              <a:latin typeface="Montserrat" pitchFamily="2" charset="77"/>
            </a:endParaRPr>
          </a:p>
          <a:p>
            <a:pPr lvl="0" defTabSz="216000"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Užší spolupráce s rodiči</a:t>
            </a:r>
            <a:endParaRPr lang="en-AU" sz="2000" dirty="0">
              <a:solidFill>
                <a:schemeClr val="tx2"/>
              </a:solidFill>
              <a:latin typeface="Montserrat" pitchFamily="2" charset="77"/>
            </a:endParaRPr>
          </a:p>
          <a:p>
            <a:pPr defTabSz="216000">
              <a:spcAft>
                <a:spcPts val="1000"/>
              </a:spcAft>
            </a:pPr>
            <a:r>
              <a:rPr lang="cs-CZ" sz="20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  <a:cs typeface="Montserrat"/>
              </a:rPr>
              <a:t>	</a:t>
            </a:r>
            <a:r>
              <a:rPr lang="cs-CZ" sz="2000" dirty="0">
                <a:solidFill>
                  <a:schemeClr val="tx2"/>
                </a:solidFill>
                <a:latin typeface="Montserrat" pitchFamily="2" charset="77"/>
              </a:rPr>
              <a:t>Možnost kroužků v provozní době MŠ</a:t>
            </a:r>
            <a:r>
              <a:rPr lang="en-AU" sz="2000" dirty="0">
                <a:solidFill>
                  <a:schemeClr val="tx2"/>
                </a:solidFill>
                <a:latin typeface="Montserrat" pitchFamily="2" charset="77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122AF0-9E28-D641-98EB-C22A64BAF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39" y="1731758"/>
            <a:ext cx="4229100" cy="38100"/>
          </a:xfrm>
          <a:prstGeom prst="rect">
            <a:avLst/>
          </a:prstGeom>
        </p:spPr>
      </p:pic>
      <p:pic>
        <p:nvPicPr>
          <p:cNvPr id="8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EA57770A-B5A0-45DE-9FA7-0CAC19CDC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33" r="4872"/>
          <a:stretch/>
        </p:blipFill>
        <p:spPr>
          <a:xfrm>
            <a:off x="5950945" y="2132809"/>
            <a:ext cx="3066288" cy="317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3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0926" y="1237494"/>
            <a:ext cx="674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chemeClr val="tx2"/>
                </a:solidFill>
                <a:latin typeface="Montserrat Black" pitchFamily="2" charset="77"/>
              </a:rPr>
              <a:t>Charakteristika školky</a:t>
            </a:r>
            <a:endParaRPr lang="en-AU" sz="2800" b="1" dirty="0">
              <a:solidFill>
                <a:schemeClr val="tx2"/>
              </a:solidFill>
              <a:latin typeface="Montserrat Black" pitchFamily="2" charset="7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181" y="1903570"/>
            <a:ext cx="629278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defTabSz="216000">
              <a:spcBef>
                <a:spcPts val="30"/>
              </a:spcBef>
              <a:spcAft>
                <a:spcPts val="100"/>
              </a:spcAft>
            </a:pPr>
            <a:r>
              <a:rPr lang="cs-CZ" sz="22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200" dirty="0">
                <a:solidFill>
                  <a:schemeClr val="tx2"/>
                </a:solidFill>
                <a:latin typeface="Montserrat" pitchFamily="2" charset="77"/>
              </a:rPr>
              <a:t>Mateřská škola zapsaná v rejstříku škol </a:t>
            </a:r>
            <a:br>
              <a:rPr lang="cs-CZ" sz="2200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sz="2200" dirty="0">
                <a:solidFill>
                  <a:schemeClr val="tx2"/>
                </a:solidFill>
                <a:latin typeface="Montserrat" pitchFamily="2" charset="77"/>
              </a:rPr>
              <a:t>	a školských zařízení MŠMT </a:t>
            </a:r>
          </a:p>
          <a:p>
            <a:pPr marL="12700">
              <a:lnSpc>
                <a:spcPct val="100000"/>
              </a:lnSpc>
              <a:spcBef>
                <a:spcPts val="725"/>
              </a:spcBef>
              <a:buClr>
                <a:srgbClr val="4F81BC"/>
              </a:buClr>
              <a:tabLst>
                <a:tab pos="241935" algn="l"/>
              </a:tabLst>
            </a:pPr>
            <a:r>
              <a:rPr lang="cs-CZ" sz="22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200" dirty="0">
                <a:solidFill>
                  <a:schemeClr val="tx2"/>
                </a:solidFill>
                <a:latin typeface="Montserrat" pitchFamily="2" charset="77"/>
              </a:rPr>
              <a:t>Kapacita 30 dětí ve 2 třídách</a:t>
            </a:r>
          </a:p>
          <a:p>
            <a:pPr marL="12700">
              <a:lnSpc>
                <a:spcPct val="100000"/>
              </a:lnSpc>
              <a:spcBef>
                <a:spcPts val="725"/>
              </a:spcBef>
              <a:buClr>
                <a:srgbClr val="4F81BC"/>
              </a:buClr>
              <a:tabLst>
                <a:tab pos="241935" algn="l"/>
              </a:tabLst>
            </a:pPr>
            <a:r>
              <a:rPr lang="cs-CZ" sz="22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200" dirty="0">
                <a:solidFill>
                  <a:schemeClr val="tx2"/>
                </a:solidFill>
                <a:latin typeface="Montserrat" pitchFamily="2" charset="77"/>
              </a:rPr>
              <a:t>Věk dětí 2-6 let</a:t>
            </a:r>
          </a:p>
          <a:p>
            <a:pPr marL="12700">
              <a:lnSpc>
                <a:spcPct val="100000"/>
              </a:lnSpc>
              <a:spcBef>
                <a:spcPts val="725"/>
              </a:spcBef>
              <a:buClr>
                <a:srgbClr val="4F81BC"/>
              </a:buClr>
              <a:tabLst>
                <a:tab pos="241935" algn="l"/>
              </a:tabLst>
            </a:pPr>
            <a:r>
              <a:rPr lang="cs-CZ" sz="22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200" dirty="0">
                <a:solidFill>
                  <a:schemeClr val="tx2"/>
                </a:solidFill>
              </a:rPr>
              <a:t>Otevírací doba: 7.00-17.00 hod., celoroční provoz</a:t>
            </a:r>
          </a:p>
          <a:p>
            <a:pPr marL="12700">
              <a:lnSpc>
                <a:spcPct val="100000"/>
              </a:lnSpc>
              <a:spcBef>
                <a:spcPts val="725"/>
              </a:spcBef>
              <a:buClr>
                <a:srgbClr val="4F81BC"/>
              </a:buClr>
              <a:tabLst>
                <a:tab pos="241935" algn="l"/>
              </a:tabLst>
            </a:pPr>
            <a:r>
              <a:rPr lang="cs-CZ" sz="22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200" dirty="0">
                <a:solidFill>
                  <a:schemeClr val="tx2"/>
                </a:solidFill>
              </a:rPr>
              <a:t>Datum otevření: září 2021</a:t>
            </a:r>
          </a:p>
          <a:p>
            <a:pPr marL="12700">
              <a:lnSpc>
                <a:spcPct val="100000"/>
              </a:lnSpc>
              <a:spcBef>
                <a:spcPts val="725"/>
              </a:spcBef>
              <a:buClr>
                <a:srgbClr val="4F81BC"/>
              </a:buClr>
              <a:tabLst>
                <a:tab pos="241935" algn="l"/>
              </a:tabLst>
            </a:pPr>
            <a:r>
              <a:rPr lang="cs-CZ" sz="22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</a:t>
            </a:r>
            <a:r>
              <a:rPr lang="cs-CZ" sz="2200" b="1" dirty="0">
                <a:solidFill>
                  <a:schemeClr val="tx2"/>
                </a:solidFill>
                <a:latin typeface="Montserrat Black" pitchFamily="2" charset="77"/>
                <a:cs typeface="Montserrat"/>
              </a:rPr>
              <a:t> </a:t>
            </a:r>
            <a:r>
              <a:rPr lang="cs-CZ" sz="2200" dirty="0">
                <a:solidFill>
                  <a:schemeClr val="tx2"/>
                </a:solidFill>
                <a:latin typeface="Montserrat Black" pitchFamily="2" charset="77"/>
                <a:cs typeface="Montserrat"/>
              </a:rPr>
              <a:t>Adresa: Nová Ves pod Pleší, Zahořanská 530</a:t>
            </a:r>
            <a:endParaRPr lang="cs-CZ" sz="2200" dirty="0">
              <a:solidFill>
                <a:schemeClr val="tx2"/>
              </a:solidFill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  <a:buClr>
                <a:srgbClr val="4F81BC"/>
              </a:buClr>
              <a:tabLst>
                <a:tab pos="241935" algn="l"/>
              </a:tabLst>
            </a:pPr>
            <a:r>
              <a:rPr lang="cs-CZ" sz="2200" b="1" dirty="0">
                <a:solidFill>
                  <a:srgbClr val="FF6600"/>
                </a:solidFill>
              </a:rPr>
              <a:t>• </a:t>
            </a:r>
            <a:r>
              <a:rPr lang="cs-CZ" sz="2200" dirty="0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www.msvcelka.cz</a:t>
            </a:r>
            <a:endParaRPr lang="cs-CZ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  <a:buClr>
                <a:srgbClr val="4F81BC"/>
              </a:buClr>
              <a:tabLst>
                <a:tab pos="241935" algn="l"/>
              </a:tabLst>
            </a:pPr>
            <a:r>
              <a:rPr lang="cs-CZ" sz="2200" b="1" dirty="0">
                <a:solidFill>
                  <a:srgbClr val="FF6600"/>
                </a:solidFill>
              </a:rPr>
              <a:t>• </a:t>
            </a:r>
            <a:r>
              <a:rPr lang="cs-CZ" sz="2200" dirty="0">
                <a:solidFill>
                  <a:schemeClr val="accent1">
                    <a:lumMod val="50000"/>
                  </a:schemeClr>
                </a:solidFill>
              </a:rPr>
              <a:t>Tel. 603 100 844</a:t>
            </a:r>
          </a:p>
          <a:p>
            <a:pPr marL="12700">
              <a:lnSpc>
                <a:spcPct val="100000"/>
              </a:lnSpc>
              <a:spcBef>
                <a:spcPts val="620"/>
              </a:spcBef>
              <a:buClr>
                <a:srgbClr val="4F81BC"/>
              </a:buClr>
              <a:tabLst>
                <a:tab pos="241935" algn="l"/>
              </a:tabLst>
            </a:pPr>
            <a:r>
              <a:rPr lang="cs-CZ" sz="2200" b="1" dirty="0">
                <a:solidFill>
                  <a:srgbClr val="FF6600"/>
                </a:solidFill>
              </a:rPr>
              <a:t>•  </a:t>
            </a:r>
            <a:r>
              <a:rPr lang="cs-CZ" sz="2200" dirty="0">
                <a:solidFill>
                  <a:schemeClr val="accent1">
                    <a:lumMod val="50000"/>
                  </a:schemeClr>
                </a:solidFill>
              </a:rPr>
              <a:t>Zahrada s herními prvky 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4F81BC"/>
              </a:buClr>
              <a:tabLst>
                <a:tab pos="241935" algn="l"/>
              </a:tabLst>
            </a:pPr>
            <a:r>
              <a:rPr lang="cs-CZ" sz="2200" b="1" dirty="0">
                <a:solidFill>
                  <a:srgbClr val="FF6600"/>
                </a:solidFill>
              </a:rPr>
              <a:t>• </a:t>
            </a:r>
            <a:r>
              <a:rPr lang="cs-CZ" sz="2200" dirty="0">
                <a:solidFill>
                  <a:schemeClr val="accent1">
                    <a:lumMod val="50000"/>
                  </a:schemeClr>
                </a:solidFill>
              </a:rPr>
              <a:t>Provozovatel  Firemní školky – Mateřská škola </a:t>
            </a:r>
            <a:r>
              <a:rPr lang="cs-CZ" sz="2200" b="1" dirty="0">
                <a:solidFill>
                  <a:schemeClr val="accent1">
                    <a:lumMod val="50000"/>
                  </a:schemeClr>
                </a:solidFill>
              </a:rPr>
              <a:t>s.r.o.</a:t>
            </a:r>
            <a:endParaRPr lang="en-AU" sz="2200" b="1" dirty="0">
              <a:solidFill>
                <a:schemeClr val="accent1">
                  <a:lumMod val="50000"/>
                </a:schemeClr>
              </a:solidFill>
              <a:latin typeface="Montserrat Black" pitchFamily="2" charset="77"/>
            </a:endParaRPr>
          </a:p>
        </p:txBody>
      </p:sp>
      <p:pic>
        <p:nvPicPr>
          <p:cNvPr id="8" name="Picture 7" descr="OBCBNS0_SM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970" y="555651"/>
            <a:ext cx="2260790" cy="5781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68E19B-FAB2-C34E-A4B9-992B5A21A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99" y="1741664"/>
            <a:ext cx="4368800" cy="38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C518EE-5B74-9F48-A210-BF96118CF272}"/>
              </a:ext>
            </a:extLst>
          </p:cNvPr>
          <p:cNvSpPr txBox="1"/>
          <p:nvPr/>
        </p:nvSpPr>
        <p:spPr>
          <a:xfrm>
            <a:off x="740926" y="1237494"/>
            <a:ext cx="674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chemeClr val="tx2"/>
                </a:solidFill>
                <a:latin typeface="Montserrat Black" pitchFamily="2" charset="77"/>
              </a:rPr>
              <a:t>Prostory a vybavení</a:t>
            </a:r>
            <a:endParaRPr lang="en-AU" sz="2800" b="1" dirty="0">
              <a:solidFill>
                <a:schemeClr val="tx2"/>
              </a:solidFill>
              <a:latin typeface="Montserrat Black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C2967-B1D5-C446-84DC-FAD0D20EC591}"/>
              </a:ext>
            </a:extLst>
          </p:cNvPr>
          <p:cNvSpPr txBox="1"/>
          <p:nvPr/>
        </p:nvSpPr>
        <p:spPr>
          <a:xfrm>
            <a:off x="667181" y="1903570"/>
            <a:ext cx="8891686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216000">
              <a:spcAft>
                <a:spcPts val="1000"/>
              </a:spcAft>
            </a:pPr>
            <a:r>
              <a:rPr lang="cs-CZ" sz="21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100" dirty="0">
                <a:solidFill>
                  <a:schemeClr val="tx2"/>
                </a:solidFill>
                <a:latin typeface="Montserrat"/>
                <a:cs typeface="Montserrat"/>
              </a:rPr>
              <a:t>	</a:t>
            </a:r>
            <a:r>
              <a:rPr lang="cs-CZ" sz="2100" dirty="0">
                <a:solidFill>
                  <a:schemeClr val="tx2"/>
                </a:solidFill>
                <a:latin typeface="Montserrat" pitchFamily="2" charset="77"/>
              </a:rPr>
              <a:t>Prostory mateřské školy i hřiště dle	Hygienické	 Vyhlášky</a:t>
            </a:r>
            <a:br>
              <a:rPr lang="cs-CZ" sz="2100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sz="2100" dirty="0">
                <a:solidFill>
                  <a:schemeClr val="tx2"/>
                </a:solidFill>
                <a:latin typeface="Montserrat" pitchFamily="2" charset="77"/>
              </a:rPr>
              <a:t>	č.410/2005 Sb. a předpisů v oblasti požární ochrany, BOZP </a:t>
            </a:r>
          </a:p>
          <a:p>
            <a:pPr lvl="0" defTabSz="216000">
              <a:spcAft>
                <a:spcPts val="1000"/>
              </a:spcAft>
            </a:pPr>
            <a:r>
              <a:rPr lang="cs-CZ" sz="21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 </a:t>
            </a:r>
            <a:r>
              <a:rPr lang="cs-CZ" sz="2100" dirty="0">
                <a:solidFill>
                  <a:schemeClr val="tx2"/>
                </a:solidFill>
                <a:latin typeface="Montserrat"/>
                <a:cs typeface="Montserrat"/>
              </a:rPr>
              <a:t>	</a:t>
            </a:r>
            <a:r>
              <a:rPr lang="cs-CZ" sz="2100" dirty="0">
                <a:solidFill>
                  <a:schemeClr val="tx2"/>
                </a:solidFill>
                <a:latin typeface="Montserrat" pitchFamily="2" charset="77"/>
              </a:rPr>
              <a:t>MŠ bude vybavena certifikovaným nábytkem </a:t>
            </a:r>
            <a:br>
              <a:rPr lang="cs-CZ" sz="2100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cs-CZ" sz="2100" dirty="0">
                <a:solidFill>
                  <a:schemeClr val="tx2"/>
                </a:solidFill>
                <a:latin typeface="Montserrat" pitchFamily="2" charset="77"/>
              </a:rPr>
              <a:t>	a vybavením MAKRA Didaktika </a:t>
            </a:r>
          </a:p>
          <a:p>
            <a:pPr lvl="0" defTabSz="216000">
              <a:spcAft>
                <a:spcPts val="1000"/>
              </a:spcAft>
            </a:pPr>
            <a:r>
              <a:rPr lang="cs-CZ" sz="2100" b="1" dirty="0">
                <a:solidFill>
                  <a:srgbClr val="FF6600"/>
                </a:solidFill>
                <a:latin typeface="Montserrat Black" pitchFamily="2" charset="77"/>
                <a:cs typeface="Montserrat"/>
              </a:rPr>
              <a:t>•</a:t>
            </a:r>
            <a:r>
              <a:rPr lang="cs-CZ" sz="2100" b="1" dirty="0">
                <a:solidFill>
                  <a:schemeClr val="tx2"/>
                </a:solidFill>
                <a:latin typeface="Montserrat Black" pitchFamily="2" charset="77"/>
                <a:cs typeface="Montserrat"/>
              </a:rPr>
              <a:t>	</a:t>
            </a:r>
            <a:r>
              <a:rPr lang="cs-CZ" sz="2100" dirty="0">
                <a:solidFill>
                  <a:schemeClr val="tx2"/>
                </a:solidFill>
                <a:latin typeface="Montserrat Black" pitchFamily="2" charset="77"/>
                <a:cs typeface="Montserrat"/>
              </a:rPr>
              <a:t>Vlastní zahrada s herními prvky</a:t>
            </a:r>
            <a:endParaRPr lang="en-AU" sz="2100" dirty="0">
              <a:solidFill>
                <a:schemeClr val="tx2"/>
              </a:solidFill>
              <a:latin typeface="Montserrat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A53617-CB96-D948-99B2-494EA9C8F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66" y="1760714"/>
            <a:ext cx="3911600" cy="38100"/>
          </a:xfrm>
          <a:prstGeom prst="rect">
            <a:avLst/>
          </a:prstGeom>
        </p:spPr>
      </p:pic>
      <p:pic>
        <p:nvPicPr>
          <p:cNvPr id="10" name="Picture 9" descr="A room filled with furniture and a table&#10;&#10;Description automatically generated">
            <a:extLst>
              <a:ext uri="{FF2B5EF4-FFF2-40B4-BE49-F238E27FC236}">
                <a16:creationId xmlns:a16="http://schemas.microsoft.com/office/drawing/2014/main" id="{4EF7562E-1B2E-5E4C-A678-4A319EE13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4" t="30912" r="1184" b="35971"/>
          <a:stretch/>
        </p:blipFill>
        <p:spPr>
          <a:xfrm>
            <a:off x="821266" y="4458115"/>
            <a:ext cx="8417553" cy="19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89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44EC8E-6B45-4D51-A699-C8664F7C8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2"/>
                </a:solidFill>
                <a:latin typeface="Montserrat Black" pitchFamily="2" charset="77"/>
              </a:rPr>
              <a:t>Půdorys školky</a:t>
            </a:r>
            <a:endParaRPr lang="en-GB" sz="2400" dirty="0">
              <a:latin typeface="Montserra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92A67F-4E71-434A-BC11-1B94458A7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80" y="2279908"/>
            <a:ext cx="820102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29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8819EB2935984D939B14DECC03C2DA" ma:contentTypeVersion="11" ma:contentTypeDescription="Vytvoří nový dokument" ma:contentTypeScope="" ma:versionID="30a3774ab3f8255eb87bf3dc96e8b0b8">
  <xsd:schema xmlns:xsd="http://www.w3.org/2001/XMLSchema" xmlns:xs="http://www.w3.org/2001/XMLSchema" xmlns:p="http://schemas.microsoft.com/office/2006/metadata/properties" xmlns:ns3="928ad95d-23ef-4fc4-89f7-b5d98f639b17" xmlns:ns4="d546d499-f1fa-4383-a339-3d5b1fa626f8" targetNamespace="http://schemas.microsoft.com/office/2006/metadata/properties" ma:root="true" ma:fieldsID="28c65db3ae0c403e297bab0342786cd2" ns3:_="" ns4:_="">
    <xsd:import namespace="928ad95d-23ef-4fc4-89f7-b5d98f639b17"/>
    <xsd:import namespace="d546d499-f1fa-4383-a339-3d5b1fa626f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8ad95d-23ef-4fc4-89f7-b5d98f639b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6d499-f1fa-4383-a339-3d5b1fa626f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C2CAD5-4E91-4BD0-B5E3-8EA43B8F68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8ad95d-23ef-4fc4-89f7-b5d98f639b17"/>
    <ds:schemaRef ds:uri="d546d499-f1fa-4383-a339-3d5b1fa626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491928-A8AC-427A-9B25-61B88B1E1D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CA4686-8A90-4179-9353-D6FDF7AE6D9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44628</TotalTime>
  <Words>1566</Words>
  <Application>Microsoft Office PowerPoint</Application>
  <PresentationFormat>A4 (210 × 297 mm)</PresentationFormat>
  <Paragraphs>222</Paragraphs>
  <Slides>21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Calibri</vt:lpstr>
      <vt:lpstr>Montserrat</vt:lpstr>
      <vt:lpstr>Montserrat Black</vt:lpstr>
      <vt:lpstr>Montserrat Light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Lucie Kramerova</dc:creator>
  <cp:lastModifiedBy>Jolana Jakoubková</cp:lastModifiedBy>
  <cp:revision>83</cp:revision>
  <cp:lastPrinted>2020-05-12T07:16:04Z</cp:lastPrinted>
  <dcterms:created xsi:type="dcterms:W3CDTF">2019-09-04T10:52:51Z</dcterms:created>
  <dcterms:modified xsi:type="dcterms:W3CDTF">2021-06-14T09:49:01Z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0x010100598819EB2935984D939B14DECC03C2DA</vt:lpwstr>
  </property>
</Properties>
</file>